
<file path=[Content_Types].xml><?xml version="1.0" encoding="utf-8"?>
<Types xmlns="http://schemas.openxmlformats.org/package/2006/content-types">
  <Default Extension="bin" ContentType="application/vnd.openxmlformats-officedocument.oleObject"/>
  <Default Extension="docx" ContentType="application/vnd.openxmlformats-officedocument.wordprocessingml.document"/>
  <Default Extension="emf" ContentType="image/x-emf"/>
  <Default Extension="jpeg" ContentType="image/jpeg"/>
  <Default Extension="png" ContentType="image/png"/>
  <Default Extension="pptx" ContentType="application/vnd.openxmlformats-officedocument.presentationml.presentation"/>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436" r:id="rId2"/>
    <p:sldId id="404" r:id="rId3"/>
    <p:sldId id="11588" r:id="rId4"/>
    <p:sldId id="11602" r:id="rId5"/>
    <p:sldId id="11604" r:id="rId6"/>
    <p:sldId id="11609" r:id="rId7"/>
    <p:sldId id="11603" r:id="rId8"/>
    <p:sldId id="11605" r:id="rId9"/>
    <p:sldId id="11600" r:id="rId10"/>
    <p:sldId id="11601" r:id="rId11"/>
    <p:sldId id="11606" r:id="rId12"/>
    <p:sldId id="11607" r:id="rId13"/>
    <p:sldId id="11610" r:id="rId14"/>
    <p:sldId id="11611" r:id="rId15"/>
    <p:sldId id="11613" r:id="rId16"/>
    <p:sldId id="11614" r:id="rId17"/>
    <p:sldId id="11608" r:id="rId18"/>
    <p:sldId id="461" r:id="rId19"/>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CC"/>
    <a:srgbClr val="6699FF"/>
    <a:srgbClr val="39425D"/>
    <a:srgbClr val="E49140"/>
    <a:srgbClr val="34A9B3"/>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816" autoAdjust="0"/>
    <p:restoredTop sz="94660"/>
  </p:normalViewPr>
  <p:slideViewPr>
    <p:cSldViewPr snapToGrid="0" showGuides="1">
      <p:cViewPr varScale="1">
        <p:scale>
          <a:sx n="75" d="100"/>
          <a:sy n="75" d="100"/>
        </p:scale>
        <p:origin x="744" y="72"/>
      </p:cViewPr>
      <p:guideLst>
        <p:guide orient="horz" pos="2183"/>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Backlinks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Backlinks</c:v>
                </c:pt>
              </c:strCache>
            </c:strRef>
          </c:tx>
          <c:dPt>
            <c:idx val="0"/>
            <c:bubble3D val="0"/>
            <c:spPr>
              <a:solidFill>
                <a:srgbClr val="FF0000"/>
              </a:solidFill>
              <a:ln w="19050">
                <a:solidFill>
                  <a:schemeClr val="lt1"/>
                </a:solidFill>
              </a:ln>
              <a:effectLst/>
            </c:spPr>
            <c:extLst>
              <c:ext xmlns:c16="http://schemas.microsoft.com/office/drawing/2014/chart" uri="{C3380CC4-5D6E-409C-BE32-E72D297353CC}">
                <c16:uniqueId val="{00000002-6743-49B2-BCF7-23779028CB4A}"/>
              </c:ext>
            </c:extLst>
          </c:dPt>
          <c:dPt>
            <c:idx val="1"/>
            <c:bubble3D val="0"/>
            <c:spPr>
              <a:solidFill>
                <a:srgbClr val="92D050"/>
              </a:solidFill>
              <a:ln w="19050">
                <a:solidFill>
                  <a:schemeClr val="lt1"/>
                </a:solidFill>
              </a:ln>
              <a:effectLst/>
            </c:spPr>
            <c:extLst>
              <c:ext xmlns:c16="http://schemas.microsoft.com/office/drawing/2014/chart" uri="{C3380CC4-5D6E-409C-BE32-E72D297353CC}">
                <c16:uniqueId val="{00000001-6743-49B2-BCF7-23779028CB4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01D-4310-BABC-6330D64198AB}"/>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01D-4310-BABC-6330D64198AB}"/>
              </c:ext>
            </c:extLst>
          </c:dPt>
          <c:cat>
            <c:strRef>
              <c:f>Sheet1!$A$2:$A$5</c:f>
              <c:strCache>
                <c:ptCount val="4"/>
                <c:pt idx="0">
                  <c:v>Ohsogo</c:v>
                </c:pt>
                <c:pt idx="1">
                  <c:v>Shajgoj</c:v>
                </c:pt>
                <c:pt idx="2">
                  <c:v>Daraz</c:v>
                </c:pt>
                <c:pt idx="3">
                  <c:v>Nykaa</c:v>
                </c:pt>
              </c:strCache>
            </c:strRef>
          </c:cat>
          <c:val>
            <c:numRef>
              <c:f>Sheet1!$B$2:$B$5</c:f>
              <c:numCache>
                <c:formatCode>General</c:formatCode>
                <c:ptCount val="4"/>
                <c:pt idx="0">
                  <c:v>595</c:v>
                </c:pt>
                <c:pt idx="1">
                  <c:v>54000</c:v>
                </c:pt>
                <c:pt idx="2">
                  <c:v>445000</c:v>
                </c:pt>
                <c:pt idx="3">
                  <c:v>1400000</c:v>
                </c:pt>
              </c:numCache>
            </c:numRef>
          </c:val>
          <c:extLst>
            <c:ext xmlns:c16="http://schemas.microsoft.com/office/drawing/2014/chart" uri="{C3380CC4-5D6E-409C-BE32-E72D297353CC}">
              <c16:uniqueId val="{00000000-6743-49B2-BCF7-23779028CB4A}"/>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Backlinks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Medium" panose="020B0600000000000000" pitchFamily="34" charset="-122"/>
                <a:ea typeface="思源黑体 CN Medium" panose="020B06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Medium" panose="020B0600000000000000" pitchFamily="34" charset="-122"/>
                <a:ea typeface="思源黑体 CN Medium" panose="020B0600000000000000" pitchFamily="34" charset="-122"/>
              </a:defRPr>
            </a:lvl1pPr>
          </a:lstStyle>
          <a:p>
            <a:fld id="{42DB6BBA-35AC-4C23-AAF0-9ABB5E4986B6}" type="datetimeFigureOut">
              <a:rPr lang="zh-CN" altLang="en-US" smtClean="0"/>
              <a:pPr/>
              <a:t>2023/7/9</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Medium" panose="020B0600000000000000" pitchFamily="34" charset="-122"/>
                <a:ea typeface="思源黑体 CN Medium" panose="020B06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Medium" panose="020B0600000000000000" pitchFamily="34" charset="-122"/>
                <a:ea typeface="思源黑体 CN Medium" panose="020B0600000000000000" pitchFamily="34" charset="-122"/>
              </a:defRPr>
            </a:lvl1pPr>
          </a:lstStyle>
          <a:p>
            <a:fld id="{64D26F9E-6EDA-4219-86D3-A755607105A4}" type="slidenum">
              <a:rPr lang="zh-CN" altLang="en-US" smtClean="0"/>
              <a:pPr/>
              <a:t>‹#›</a:t>
            </a:fld>
            <a:endParaRPr lang="zh-CN" altLang="en-US" dirty="0"/>
          </a:p>
        </p:txBody>
      </p:sp>
    </p:spTree>
    <p:extLst>
      <p:ext uri="{BB962C8B-B14F-4D97-AF65-F5344CB8AC3E}">
        <p14:creationId xmlns:p14="http://schemas.microsoft.com/office/powerpoint/2010/main" val="398501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1pPr>
    <a:lvl2pPr marL="4572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2pPr>
    <a:lvl3pPr marL="9144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3pPr>
    <a:lvl4pPr marL="13716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4pPr>
    <a:lvl5pPr marL="18288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2205149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2862046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19357813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3139774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38992731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14136727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1611557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4542355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5396610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28375233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3279381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1679651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1395679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445371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2709950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11798004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30347126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92B679-AE23-4750-8FB0-6513430B8953}" type="slidenum">
              <a:rPr kumimoji="0" lang="zh-CN" altLang="en-US" sz="1200" b="0" i="0" u="none" strike="noStrike" kern="1200" cap="none" spc="0" normalizeH="0" baseline="0" noProof="0" smtClean="0">
                <a:ln>
                  <a:noFill/>
                </a:ln>
                <a:solidFill>
                  <a:prstClr val="black"/>
                </a:solidFill>
                <a:effectLst/>
                <a:uLnTx/>
                <a:uFillTx/>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dirty="0">
              <a:ln>
                <a:noFill/>
              </a:ln>
              <a:solidFill>
                <a:prstClr val="black"/>
              </a:solidFill>
              <a:effectLst/>
              <a:uLnTx/>
              <a:uFillTx/>
              <a:ea typeface="宋体" panose="02010600030101010101" pitchFamily="2" charset="-122"/>
              <a:cs typeface="+mn-cs"/>
            </a:endParaRPr>
          </a:p>
        </p:txBody>
      </p:sp>
    </p:spTree>
    <p:extLst>
      <p:ext uri="{BB962C8B-B14F-4D97-AF65-F5344CB8AC3E}">
        <p14:creationId xmlns:p14="http://schemas.microsoft.com/office/powerpoint/2010/main" val="2714055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4869352"/>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4976329"/>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6560276"/>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9"/>
            <a:ext cx="10972800" cy="1143000"/>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r>
              <a:rPr lang="zh-CN" altLang="en-US" dirty="0"/>
              <a:t>单击此处编辑母版标题样式</a:t>
            </a:r>
          </a:p>
        </p:txBody>
      </p:sp>
      <p:sp>
        <p:nvSpPr>
          <p:cNvPr id="3" name="日期占位符 2"/>
          <p:cNvSpPr>
            <a:spLocks noGrp="1"/>
          </p:cNvSpPr>
          <p:nvPr>
            <p:ph type="dt" sz="half" idx="10"/>
          </p:nvPr>
        </p:nvSpPr>
        <p:spPr>
          <a:xfrm>
            <a:off x="609600" y="6356351"/>
            <a:ext cx="2844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fld id="{530820CF-B880-4189-942D-D702A7CBA730}" type="datetimeFigureOut">
              <a:rPr lang="zh-CN" altLang="en-US" smtClean="0"/>
              <a:pPr/>
              <a:t>2023/7/9</a:t>
            </a:fld>
            <a:endParaRPr lang="zh-CN" altLang="en-US" dirty="0"/>
          </a:p>
        </p:txBody>
      </p:sp>
      <p:sp>
        <p:nvSpPr>
          <p:cNvPr id="4" name="页脚占位符 3"/>
          <p:cNvSpPr>
            <a:spLocks noGrp="1"/>
          </p:cNvSpPr>
          <p:nvPr>
            <p:ph type="ftr" sz="quarter" idx="11"/>
          </p:nvPr>
        </p:nvSpPr>
        <p:spPr>
          <a:xfrm>
            <a:off x="4165600" y="6356351"/>
            <a:ext cx="3860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endParaRPr lang="zh-CN" altLang="en-US" dirty="0"/>
          </a:p>
        </p:txBody>
      </p:sp>
      <p:sp>
        <p:nvSpPr>
          <p:cNvPr id="5" name="灯片编号占位符 4"/>
          <p:cNvSpPr>
            <a:spLocks noGrp="1"/>
          </p:cNvSpPr>
          <p:nvPr>
            <p:ph type="sldNum" sz="quarter" idx="12"/>
          </p:nvPr>
        </p:nvSpPr>
        <p:spPr>
          <a:xfrm>
            <a:off x="8737600" y="6356351"/>
            <a:ext cx="2844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fld id="{0C913308-F349-4B6D-A68A-DD1791B4A57B}" type="slidenum">
              <a:rPr lang="zh-CN" altLang="en-US" smtClean="0"/>
              <a:pPr/>
              <a:t>‹#›</a:t>
            </a:fld>
            <a:endParaRPr lang="zh-CN" altLang="en-US" dirty="0"/>
          </a:p>
        </p:txBody>
      </p:sp>
    </p:spTree>
    <p:extLst>
      <p:ext uri="{BB962C8B-B14F-4D97-AF65-F5344CB8AC3E}">
        <p14:creationId xmlns:p14="http://schemas.microsoft.com/office/powerpoint/2010/main" val="1570447153"/>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600" y="6356351"/>
            <a:ext cx="2844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fld id="{530820CF-B880-4189-942D-D702A7CBA730}" type="datetimeFigureOut">
              <a:rPr lang="zh-CN" altLang="en-US" smtClean="0"/>
              <a:pPr/>
              <a:t>2023/7/9</a:t>
            </a:fld>
            <a:endParaRPr lang="zh-CN" altLang="en-US" dirty="0"/>
          </a:p>
        </p:txBody>
      </p:sp>
      <p:sp>
        <p:nvSpPr>
          <p:cNvPr id="3" name="页脚占位符 2"/>
          <p:cNvSpPr>
            <a:spLocks noGrp="1"/>
          </p:cNvSpPr>
          <p:nvPr>
            <p:ph type="ftr" sz="quarter" idx="11"/>
          </p:nvPr>
        </p:nvSpPr>
        <p:spPr>
          <a:xfrm>
            <a:off x="4165600" y="6356351"/>
            <a:ext cx="3860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endParaRPr lang="zh-CN" altLang="en-US" dirty="0"/>
          </a:p>
        </p:txBody>
      </p:sp>
      <p:sp>
        <p:nvSpPr>
          <p:cNvPr id="4" name="灯片编号占位符 3"/>
          <p:cNvSpPr>
            <a:spLocks noGrp="1"/>
          </p:cNvSpPr>
          <p:nvPr>
            <p:ph type="sldNum" sz="quarter" idx="12"/>
          </p:nvPr>
        </p:nvSpPr>
        <p:spPr>
          <a:xfrm>
            <a:off x="8737600" y="6356351"/>
            <a:ext cx="2844800" cy="365125"/>
          </a:xfrm>
          <a:prstGeom prst="rect">
            <a:avLst/>
          </a:prstGeom>
        </p:spPr>
        <p:txBody>
          <a:bodyPr/>
          <a:lstStyle>
            <a:lvl1pPr>
              <a:defRPr>
                <a:latin typeface="思源黑体 CN Medium" panose="020B0600000000000000" pitchFamily="34" charset="-122"/>
                <a:ea typeface="思源黑体 CN Medium" panose="020B0600000000000000" pitchFamily="34" charset="-122"/>
              </a:defRPr>
            </a:lvl1pPr>
          </a:lstStyle>
          <a:p>
            <a:fld id="{0C913308-F349-4B6D-A68A-DD1791B4A57B}" type="slidenum">
              <a:rPr lang="zh-CN" altLang="en-US" smtClean="0"/>
              <a:pPr/>
              <a:t>‹#›</a:t>
            </a:fld>
            <a:endParaRPr lang="zh-CN" altLang="en-US" dirty="0"/>
          </a:p>
        </p:txBody>
      </p:sp>
    </p:spTree>
    <p:extLst>
      <p:ext uri="{BB962C8B-B14F-4D97-AF65-F5344CB8AC3E}">
        <p14:creationId xmlns:p14="http://schemas.microsoft.com/office/powerpoint/2010/main" val="3303615018"/>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cSld name="1_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512383197"/>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E8249C60-7208-4AC1-899A-88A4792C5AC4}"/>
              </a:ext>
            </a:extLst>
          </p:cNvPr>
          <p:cNvPicPr>
            <a:picLocks noChangeAspect="1"/>
          </p:cNvPicPr>
          <p:nvPr userDrawn="1"/>
        </p:nvPicPr>
        <p:blipFill>
          <a:blip r:embed="rId8">
            <a:extLst>
              <a:ext uri="{BEBA8EAE-BF5A-486C-A8C5-ECC9F3942E4B}">
                <a14:imgProps xmlns:a14="http://schemas.microsoft.com/office/drawing/2010/main">
                  <a14:imgLayer r:embed="rId9">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3" name="矩形 2">
            <a:extLst>
              <a:ext uri="{FF2B5EF4-FFF2-40B4-BE49-F238E27FC236}">
                <a16:creationId xmlns:a16="http://schemas.microsoft.com/office/drawing/2014/main" id="{D9F73BC3-9401-4923-BE1F-F0C70522A8B0}"/>
              </a:ext>
            </a:extLst>
          </p:cNvPr>
          <p:cNvSpPr/>
          <p:nvPr userDrawn="1"/>
        </p:nvSpPr>
        <p:spPr>
          <a:xfrm>
            <a:off x="1486538" y="408050"/>
            <a:ext cx="4315605" cy="523220"/>
          </a:xfrm>
          <a:prstGeom prst="rect">
            <a:avLst/>
          </a:prstGeom>
        </p:spPr>
        <p:txBody>
          <a:bodyPr wrap="none">
            <a:spAutoFit/>
          </a:bodyPr>
          <a:lstStyle/>
          <a:p>
            <a:r>
              <a:rPr lang="en-US" altLang="zh-CN" sz="2800" dirty="0">
                <a:solidFill>
                  <a:prstClr val="black">
                    <a:lumMod val="75000"/>
                    <a:lumOff val="25000"/>
                  </a:prstClr>
                </a:solidFill>
                <a:latin typeface="思源黑体 CN Heavy" panose="020B0A00000000000000" pitchFamily="34" charset="-122"/>
                <a:ea typeface="思源黑体 CN Heavy" panose="020B0A00000000000000" pitchFamily="34" charset="-122"/>
                <a:sym typeface="思源宋体" panose="02020400000000000000" pitchFamily="18" charset="-122"/>
              </a:rPr>
              <a:t>Click to Insert Heading</a:t>
            </a:r>
            <a:endParaRPr lang="zh-CN" altLang="en-US" sz="2800" dirty="0">
              <a:latin typeface="思源黑体 CN Heavy" panose="020B0A00000000000000" pitchFamily="34" charset="-122"/>
              <a:ea typeface="思源黑体 CN Heavy" panose="020B0A00000000000000" pitchFamily="34" charset="-122"/>
              <a:sym typeface="思源宋体" panose="02020400000000000000" pitchFamily="18" charset="-122"/>
            </a:endParaRPr>
          </a:p>
        </p:txBody>
      </p:sp>
    </p:spTree>
    <p:extLst>
      <p:ext uri="{BB962C8B-B14F-4D97-AF65-F5344CB8AC3E}">
        <p14:creationId xmlns:p14="http://schemas.microsoft.com/office/powerpoint/2010/main" val="37097518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9" r:id="rId6"/>
  </p:sldLayoutIdLst>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zh-CN"/>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package" Target="../embeddings/Microsoft_Excel_Worksheet3.xlsx"/><Relationship Id="rId3" Type="http://schemas.openxmlformats.org/officeDocument/2006/relationships/image" Target="../media/image1.png"/><Relationship Id="rId7" Type="http://schemas.openxmlformats.org/officeDocument/2006/relationships/package" Target="../embeddings/Microsoft_Excel_Worksheet1.xlsx"/><Relationship Id="rId12"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6.emf"/><Relationship Id="rId11" Type="http://schemas.openxmlformats.org/officeDocument/2006/relationships/package" Target="../embeddings/Microsoft_Word_Document2.docx"/><Relationship Id="rId5" Type="http://schemas.openxmlformats.org/officeDocument/2006/relationships/package" Target="../embeddings/Microsoft_Excel_Worksheet.xlsx"/><Relationship Id="rId10" Type="http://schemas.openxmlformats.org/officeDocument/2006/relationships/image" Target="../media/image8.emf"/><Relationship Id="rId4" Type="http://schemas.microsoft.com/office/2007/relationships/hdphoto" Target="../media/hdphoto1.wdp"/><Relationship Id="rId9" Type="http://schemas.openxmlformats.org/officeDocument/2006/relationships/package" Target="../embeddings/Microsoft_Word_Document.docx"/><Relationship Id="rId14"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image" Target="../media/image1.png"/><Relationship Id="rId7" Type="http://schemas.openxmlformats.org/officeDocument/2006/relationships/package" Target="../embeddings/Microsoft_Word_Document6.docx"/><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chart" Target="../charts/chart2.xml"/><Relationship Id="rId5" Type="http://schemas.openxmlformats.org/officeDocument/2006/relationships/chart" Target="../charts/chart1.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image" Target="../media/image1.png"/><Relationship Id="rId7" Type="http://schemas.openxmlformats.org/officeDocument/2006/relationships/package" Target="../embeddings/Microsoft_Excel_Worksheet9.xlsx"/><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chart" Target="../charts/chart4.xml"/><Relationship Id="rId5" Type="http://schemas.openxmlformats.org/officeDocument/2006/relationships/chart" Target="../charts/chart3.xml"/><Relationship Id="rId10" Type="http://schemas.openxmlformats.org/officeDocument/2006/relationships/image" Target="../media/image13.emf"/><Relationship Id="rId4" Type="http://schemas.microsoft.com/office/2007/relationships/hdphoto" Target="../media/hdphoto1.wdp"/><Relationship Id="rId9" Type="http://schemas.openxmlformats.org/officeDocument/2006/relationships/package" Target="../embeddings/Microsoft_PowerPoint_Presentation.pptx"/></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3.emf"/><Relationship Id="rId4" Type="http://schemas.openxmlformats.org/officeDocument/2006/relationships/oleObject" Target="../embeddings/oleObject4.bin"/></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emf"/><Relationship Id="rId4" Type="http://schemas.openxmlformats.org/officeDocument/2006/relationships/oleObject" Target="../embeddings/oleObject2.bin"/></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emf"/><Relationship Id="rId5" Type="http://schemas.openxmlformats.org/officeDocument/2006/relationships/oleObject" Target="../embeddings/oleObject3.bin"/><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4D5E65F5-1896-4E85-A7CA-71DEE01716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976140">
            <a:off x="6461348" y="-53309"/>
            <a:ext cx="8943701" cy="6964616"/>
          </a:xfrm>
          <a:prstGeom prst="rect">
            <a:avLst/>
          </a:prstGeom>
        </p:spPr>
      </p:pic>
      <p:sp>
        <p:nvSpPr>
          <p:cNvPr id="12" name="矩形 11">
            <a:extLst>
              <a:ext uri="{FF2B5EF4-FFF2-40B4-BE49-F238E27FC236}">
                <a16:creationId xmlns:a16="http://schemas.microsoft.com/office/drawing/2014/main" id="{FEBA9565-5D20-453C-BFEA-0B6F72F3384D}"/>
              </a:ext>
            </a:extLst>
          </p:cNvPr>
          <p:cNvSpPr/>
          <p:nvPr/>
        </p:nvSpPr>
        <p:spPr>
          <a:xfrm>
            <a:off x="958469" y="2156196"/>
            <a:ext cx="6669949" cy="461665"/>
          </a:xfrm>
          <a:prstGeom prst="rect">
            <a:avLst/>
          </a:prstGeom>
        </p:spPr>
        <p:txBody>
          <a:bodyPr wrap="square">
            <a:spAutoFit/>
          </a:bodyPr>
          <a:lstStyle/>
          <a:p>
            <a:pPr lvl="0" defTabSz="1219170">
              <a:defRPr/>
            </a:pPr>
            <a:r>
              <a:rPr lang="en-US" altLang="zh-CN" sz="2400" b="1" spc="4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Internship</a:t>
            </a:r>
            <a:endParaRPr lang="zh-CN" altLang="en-US" sz="2400" b="1" spc="4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sp>
        <p:nvSpPr>
          <p:cNvPr id="13" name="矩形 12">
            <a:extLst>
              <a:ext uri="{FF2B5EF4-FFF2-40B4-BE49-F238E27FC236}">
                <a16:creationId xmlns:a16="http://schemas.microsoft.com/office/drawing/2014/main" id="{76AD3232-33F2-471B-9445-068CDAD21B50}"/>
              </a:ext>
            </a:extLst>
          </p:cNvPr>
          <p:cNvSpPr/>
          <p:nvPr/>
        </p:nvSpPr>
        <p:spPr>
          <a:xfrm>
            <a:off x="883055" y="2615618"/>
            <a:ext cx="6669949" cy="1323439"/>
          </a:xfrm>
          <a:prstGeom prst="rect">
            <a:avLst/>
          </a:prstGeom>
        </p:spPr>
        <p:txBody>
          <a:bodyPr wrap="square">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altLang="zh-CN" sz="8000" b="0" i="0" u="none" strike="noStrike" kern="1200" cap="none" normalizeH="0" baseline="0" noProof="0" dirty="0">
                <a:ln>
                  <a:noFill/>
                </a:ln>
                <a:solidFill>
                  <a:srgbClr val="39425D"/>
                </a:solidFill>
                <a:effectLst/>
                <a:uLnTx/>
                <a:uFillTx/>
                <a:latin typeface="思源黑体 CN Heavy" panose="020B0A00000000000000" pitchFamily="34" charset="-122"/>
                <a:ea typeface="思源黑体 CN Heavy" panose="020B0A00000000000000" pitchFamily="34" charset="-122"/>
                <a:cs typeface="+mn-ea"/>
                <a:sym typeface="字魂59号-创粗黑" panose="00000500000000000000" pitchFamily="2" charset="-122"/>
              </a:rPr>
              <a:t>Report</a:t>
            </a:r>
            <a:endParaRPr kumimoji="0" lang="zh-CN" altLang="en-US" sz="8000" b="0" i="0" u="none" strike="noStrike" kern="1200" cap="none" normalizeH="0" baseline="0" noProof="0" dirty="0">
              <a:ln>
                <a:noFill/>
              </a:ln>
              <a:solidFill>
                <a:srgbClr val="39425D"/>
              </a:solidFill>
              <a:effectLst/>
              <a:uLnTx/>
              <a:uFillTx/>
              <a:latin typeface="思源黑体 CN Heavy" panose="020B0A00000000000000" pitchFamily="34" charset="-122"/>
              <a:ea typeface="思源黑体 CN Heavy" panose="020B0A00000000000000" pitchFamily="34" charset="-122"/>
              <a:cs typeface="+mn-ea"/>
              <a:sym typeface="字魂59号-创粗黑" panose="00000500000000000000" pitchFamily="2" charset="-122"/>
            </a:endParaRPr>
          </a:p>
        </p:txBody>
      </p:sp>
      <p:sp>
        <p:nvSpPr>
          <p:cNvPr id="20" name="矩形 19">
            <a:extLst>
              <a:ext uri="{FF2B5EF4-FFF2-40B4-BE49-F238E27FC236}">
                <a16:creationId xmlns:a16="http://schemas.microsoft.com/office/drawing/2014/main" id="{161959FC-D9BE-4821-A879-802E44C76717}"/>
              </a:ext>
            </a:extLst>
          </p:cNvPr>
          <p:cNvSpPr/>
          <p:nvPr/>
        </p:nvSpPr>
        <p:spPr>
          <a:xfrm>
            <a:off x="975652" y="4268124"/>
            <a:ext cx="5890974" cy="923330"/>
          </a:xfrm>
          <a:prstGeom prst="rect">
            <a:avLst/>
          </a:prstGeom>
        </p:spPr>
        <p:txBody>
          <a:bodyPr wrap="square">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600" normalizeH="0" baseline="0" noProof="0" dirty="0">
                <a:ln>
                  <a:noFill/>
                </a:ln>
                <a:solidFill>
                  <a:srgbClr val="000000">
                    <a:lumMod val="75000"/>
                    <a:lumOff val="25000"/>
                  </a:srgbClr>
                </a:solidFill>
                <a:effectLst/>
                <a:uLnTx/>
                <a:uFillTx/>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Reported by: Sachit Gupta</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altLang="zh-CN" spc="600" dirty="0">
                <a:solidFill>
                  <a:srgbClr val="000000">
                    <a:lumMod val="75000"/>
                    <a:lumOff val="25000"/>
                  </a:srgb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			</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altLang="zh-CN" spc="600" dirty="0">
                <a:solidFill>
                  <a:srgbClr val="000000">
                    <a:lumMod val="75000"/>
                    <a:lumOff val="25000"/>
                  </a:srgb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			 07-07-23</a:t>
            </a:r>
          </a:p>
        </p:txBody>
      </p:sp>
      <p:graphicFrame>
        <p:nvGraphicFramePr>
          <p:cNvPr id="14" name="对象 13">
            <a:extLst>
              <a:ext uri="{FF2B5EF4-FFF2-40B4-BE49-F238E27FC236}">
                <a16:creationId xmlns:a16="http://schemas.microsoft.com/office/drawing/2014/main" id="{B54898C4-3DA5-45F7-9ECA-A077B9797AA7}"/>
              </a:ext>
            </a:extLst>
          </p:cNvPr>
          <p:cNvGraphicFramePr>
            <a:graphicFrameLocks noChangeAspect="1"/>
          </p:cNvGraphicFramePr>
          <p:nvPr>
            <p:extLst>
              <p:ext uri="{D42A27DB-BD31-4B8C-83A1-F6EECF244321}">
                <p14:modId xmlns:p14="http://schemas.microsoft.com/office/powerpoint/2010/main" val="1779406122"/>
              </p:ext>
            </p:extLst>
          </p:nvPr>
        </p:nvGraphicFramePr>
        <p:xfrm>
          <a:off x="232833" y="2785300"/>
          <a:ext cx="1511301" cy="2927976"/>
        </p:xfrm>
        <a:graphic>
          <a:graphicData uri="http://schemas.openxmlformats.org/presentationml/2006/ole">
            <mc:AlternateContent xmlns:mc="http://schemas.openxmlformats.org/markup-compatibility/2006">
              <mc:Choice xmlns:v="urn:schemas-microsoft-com:vml" Requires="v">
                <p:oleObj name="CorelDRAW" r:id="rId4" imgW="887179" imgH="1719618" progId="CorelDraw.Graphic.18">
                  <p:embed/>
                </p:oleObj>
              </mc:Choice>
              <mc:Fallback>
                <p:oleObj name="CorelDRAW" r:id="rId4" imgW="887179" imgH="1719618" progId="CorelDraw.Graphic.18">
                  <p:embed/>
                  <p:pic>
                    <p:nvPicPr>
                      <p:cNvPr id="0" name=""/>
                      <p:cNvPicPr/>
                      <p:nvPr/>
                    </p:nvPicPr>
                    <p:blipFill>
                      <a:blip r:embed="rId5"/>
                      <a:stretch>
                        <a:fillRect/>
                      </a:stretch>
                    </p:blipFill>
                    <p:spPr>
                      <a:xfrm>
                        <a:off x="232833" y="2785300"/>
                        <a:ext cx="1511301" cy="2927976"/>
                      </a:xfrm>
                      <a:prstGeom prst="rect">
                        <a:avLst/>
                      </a:prstGeom>
                    </p:spPr>
                  </p:pic>
                </p:oleObj>
              </mc:Fallback>
            </mc:AlternateContent>
          </a:graphicData>
        </a:graphic>
      </p:graphicFrame>
    </p:spTree>
    <p:extLst>
      <p:ext uri="{BB962C8B-B14F-4D97-AF65-F5344CB8AC3E}">
        <p14:creationId xmlns:p14="http://schemas.microsoft.com/office/powerpoint/2010/main" val="1079391668"/>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1000"/>
                                        <p:tgtEl>
                                          <p:spTgt spid="20"/>
                                        </p:tgtEl>
                                      </p:cBhvr>
                                    </p:animEffect>
                                    <p:anim calcmode="lin" valueType="num">
                                      <p:cBhvr>
                                        <p:cTn id="18" dur="1000" fill="hold"/>
                                        <p:tgtEl>
                                          <p:spTgt spid="20"/>
                                        </p:tgtEl>
                                        <p:attrNameLst>
                                          <p:attrName>ppt_x</p:attrName>
                                        </p:attrNameLst>
                                      </p:cBhvr>
                                      <p:tavLst>
                                        <p:tav tm="0">
                                          <p:val>
                                            <p:strVal val="#ppt_x"/>
                                          </p:val>
                                        </p:tav>
                                        <p:tav tm="100000">
                                          <p:val>
                                            <p:strVal val="#ppt_x"/>
                                          </p:val>
                                        </p:tav>
                                      </p:tavLst>
                                    </p:anim>
                                    <p:anim calcmode="lin" valueType="num">
                                      <p:cBhvr>
                                        <p:cTn id="1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20"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6">
            <a:extLst>
              <a:ext uri="{FF2B5EF4-FFF2-40B4-BE49-F238E27FC236}">
                <a16:creationId xmlns:a16="http://schemas.microsoft.com/office/drawing/2014/main" id="{DCA39C4D-B046-3F43-033E-F4325B8656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5" name="矩形 1">
            <a:extLst>
              <a:ext uri="{FF2B5EF4-FFF2-40B4-BE49-F238E27FC236}">
                <a16:creationId xmlns:a16="http://schemas.microsoft.com/office/drawing/2014/main" id="{9975F582-C65C-5CF6-F68A-C3BCB839AB18}"/>
              </a:ext>
            </a:extLst>
          </p:cNvPr>
          <p:cNvSpPr/>
          <p:nvPr/>
        </p:nvSpPr>
        <p:spPr>
          <a:xfrm>
            <a:off x="1684944" y="635296"/>
            <a:ext cx="4365041" cy="523220"/>
          </a:xfrm>
          <a:prstGeom prst="rect">
            <a:avLst/>
          </a:prstGeom>
        </p:spPr>
        <p:txBody>
          <a:bodyPr wrap="none">
            <a:spAutoFit/>
          </a:bodyPr>
          <a:lstStyle/>
          <a:p>
            <a:r>
              <a:rPr lang="en-US" altLang="zh-CN" sz="28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Features &amp; Functionality</a:t>
            </a:r>
            <a:endParaRPr lang="zh-CN" altLang="en-US" sz="28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8" name="Rectangle 7">
            <a:extLst>
              <a:ext uri="{FF2B5EF4-FFF2-40B4-BE49-F238E27FC236}">
                <a16:creationId xmlns:a16="http://schemas.microsoft.com/office/drawing/2014/main" id="{AE7A9FC8-3E3A-F46F-2B9E-68D4BC97DB60}"/>
              </a:ext>
            </a:extLst>
          </p:cNvPr>
          <p:cNvSpPr/>
          <p:nvPr/>
        </p:nvSpPr>
        <p:spPr>
          <a:xfrm>
            <a:off x="936448" y="1696066"/>
            <a:ext cx="8677451" cy="4480842"/>
          </a:xfrm>
          <a:prstGeom prst="rect">
            <a:avLst/>
          </a:prstGeom>
        </p:spPr>
        <p:txBody>
          <a:bodyPr wrap="square">
            <a:spAutoFit/>
          </a:bodyPr>
          <a:lstStyle/>
          <a:p>
            <a:pPr marL="228600" indent="-228600" defTabSz="609570">
              <a:lnSpc>
                <a:spcPct val="150000"/>
              </a:lnSpc>
              <a:buFont typeface="+mj-lt"/>
              <a:buAutoNum type="arabicPeriod"/>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Finding Bugs and Scope of Improvement</a:t>
            </a: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Reviews and Ratings</a:t>
            </a:r>
          </a:p>
          <a:p>
            <a:pPr marL="228600" indent="-228600" defTabSz="609570">
              <a:lnSpc>
                <a:spcPct val="150000"/>
              </a:lnSpc>
              <a:buFont typeface="+mj-lt"/>
              <a:buAutoNum type="arabicPeriod"/>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a:p>
            <a:pPr marL="228600" indent="-228600" defTabSz="609570">
              <a:lnSpc>
                <a:spcPct val="150000"/>
              </a:lnSpc>
              <a:buFont typeface="+mj-lt"/>
              <a:buAutoNum type="arabicPeriod"/>
            </a:pPr>
            <a:endParaRPr lang="en-US"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aphicFrame>
        <p:nvGraphicFramePr>
          <p:cNvPr id="7" name="Table 6">
            <a:extLst>
              <a:ext uri="{FF2B5EF4-FFF2-40B4-BE49-F238E27FC236}">
                <a16:creationId xmlns:a16="http://schemas.microsoft.com/office/drawing/2014/main" id="{59BD926C-62A1-B073-5C77-1BA9374379C5}"/>
              </a:ext>
            </a:extLst>
          </p:cNvPr>
          <p:cNvGraphicFramePr>
            <a:graphicFrameLocks noGrp="1"/>
          </p:cNvGraphicFramePr>
          <p:nvPr>
            <p:extLst>
              <p:ext uri="{D42A27DB-BD31-4B8C-83A1-F6EECF244321}">
                <p14:modId xmlns:p14="http://schemas.microsoft.com/office/powerpoint/2010/main" val="2399462189"/>
              </p:ext>
            </p:extLst>
          </p:nvPr>
        </p:nvGraphicFramePr>
        <p:xfrm>
          <a:off x="936448" y="2176806"/>
          <a:ext cx="8677451" cy="2443480"/>
        </p:xfrm>
        <a:graphic>
          <a:graphicData uri="http://schemas.openxmlformats.org/drawingml/2006/table">
            <a:tbl>
              <a:tblPr firstRow="1" bandRow="1">
                <a:tableStyleId>{5C22544A-7EE6-4342-B048-85BDC9FD1C3A}</a:tableStyleId>
              </a:tblPr>
              <a:tblGrid>
                <a:gridCol w="982514">
                  <a:extLst>
                    <a:ext uri="{9D8B030D-6E8A-4147-A177-3AD203B41FA5}">
                      <a16:colId xmlns:a16="http://schemas.microsoft.com/office/drawing/2014/main" val="1038649153"/>
                    </a:ext>
                  </a:extLst>
                </a:gridCol>
                <a:gridCol w="3796038">
                  <a:extLst>
                    <a:ext uri="{9D8B030D-6E8A-4147-A177-3AD203B41FA5}">
                      <a16:colId xmlns:a16="http://schemas.microsoft.com/office/drawing/2014/main" val="386520713"/>
                    </a:ext>
                  </a:extLst>
                </a:gridCol>
                <a:gridCol w="2705100">
                  <a:extLst>
                    <a:ext uri="{9D8B030D-6E8A-4147-A177-3AD203B41FA5}">
                      <a16:colId xmlns:a16="http://schemas.microsoft.com/office/drawing/2014/main" val="3448391818"/>
                    </a:ext>
                  </a:extLst>
                </a:gridCol>
                <a:gridCol w="1193799">
                  <a:extLst>
                    <a:ext uri="{9D8B030D-6E8A-4147-A177-3AD203B41FA5}">
                      <a16:colId xmlns:a16="http://schemas.microsoft.com/office/drawing/2014/main" val="1301388371"/>
                    </a:ext>
                  </a:extLst>
                </a:gridCol>
              </a:tblGrid>
              <a:tr h="370840">
                <a:tc>
                  <a:txBody>
                    <a:bodyPr/>
                    <a:lstStyle/>
                    <a:p>
                      <a:pPr algn="ctr"/>
                      <a:r>
                        <a:rPr lang="en-US" sz="1400" dirty="0"/>
                        <a:t>S.No.</a:t>
                      </a:r>
                      <a:endParaRPr lang="en-IN" sz="1400" dirty="0"/>
                    </a:p>
                  </a:txBody>
                  <a:tcPr anchor="ctr"/>
                </a:tc>
                <a:tc>
                  <a:txBody>
                    <a:bodyPr/>
                    <a:lstStyle/>
                    <a:p>
                      <a:pPr algn="ctr"/>
                      <a:r>
                        <a:rPr lang="en-US" sz="1400" dirty="0"/>
                        <a:t>Details</a:t>
                      </a:r>
                      <a:endParaRPr lang="en-IN" sz="1400" dirty="0"/>
                    </a:p>
                  </a:txBody>
                  <a:tcPr anchor="ctr"/>
                </a:tc>
                <a:tc>
                  <a:txBody>
                    <a:bodyPr/>
                    <a:lstStyle/>
                    <a:p>
                      <a:pPr algn="ctr"/>
                      <a:r>
                        <a:rPr lang="en-IN" sz="1400" dirty="0"/>
                        <a:t>Status</a:t>
                      </a:r>
                    </a:p>
                  </a:txBody>
                  <a:tcPr anchor="ctr"/>
                </a:tc>
                <a:tc>
                  <a:txBody>
                    <a:bodyPr/>
                    <a:lstStyle/>
                    <a:p>
                      <a:pPr algn="ctr"/>
                      <a:endParaRPr lang="en-IN" sz="1400" dirty="0"/>
                    </a:p>
                  </a:txBody>
                  <a:tcPr anchor="ctr"/>
                </a:tc>
                <a:extLst>
                  <a:ext uri="{0D108BD9-81ED-4DB2-BD59-A6C34878D82A}">
                    <a16:rowId xmlns:a16="http://schemas.microsoft.com/office/drawing/2014/main" val="920102389"/>
                  </a:ext>
                </a:extLst>
              </a:tr>
              <a:tr h="370840">
                <a:tc>
                  <a:txBody>
                    <a:bodyPr/>
                    <a:lstStyle/>
                    <a:p>
                      <a:pPr algn="ctr"/>
                      <a:r>
                        <a:rPr lang="en-IN" sz="1400" dirty="0"/>
                        <a:t>1</a:t>
                      </a:r>
                    </a:p>
                  </a:txBody>
                  <a:tcPr anchor="ctr"/>
                </a:tc>
                <a:tc>
                  <a:txBody>
                    <a:bodyPr/>
                    <a:lstStyle/>
                    <a:p>
                      <a:pPr algn="ctr"/>
                      <a:r>
                        <a:rPr lang="en-IN" sz="1400" dirty="0"/>
                        <a:t>Bugs &amp; Scope of Improvement in Live Version</a:t>
                      </a:r>
                    </a:p>
                  </a:txBody>
                  <a:tcPr anchor="ctr"/>
                </a:tc>
                <a:tc>
                  <a:txBody>
                    <a:bodyPr/>
                    <a:lstStyle/>
                    <a:p>
                      <a:pPr algn="ctr"/>
                      <a:r>
                        <a:rPr lang="en-IN" sz="1400" dirty="0"/>
                        <a:t>Completed</a:t>
                      </a:r>
                    </a:p>
                  </a:txBody>
                  <a:tcPr anchor="ctr"/>
                </a:tc>
                <a:tc>
                  <a:txBody>
                    <a:bodyPr/>
                    <a:lstStyle/>
                    <a:p>
                      <a:pPr algn="ctr"/>
                      <a:endParaRPr lang="en-IN" sz="1400" dirty="0"/>
                    </a:p>
                  </a:txBody>
                  <a:tcPr anchor="ctr"/>
                </a:tc>
                <a:extLst>
                  <a:ext uri="{0D108BD9-81ED-4DB2-BD59-A6C34878D82A}">
                    <a16:rowId xmlns:a16="http://schemas.microsoft.com/office/drawing/2014/main" val="2571436853"/>
                  </a:ext>
                </a:extLst>
              </a:tr>
              <a:tr h="370840">
                <a:tc>
                  <a:txBody>
                    <a:bodyPr/>
                    <a:lstStyle/>
                    <a:p>
                      <a:pPr algn="ctr"/>
                      <a:r>
                        <a:rPr lang="en-IN" sz="1400" dirty="0"/>
                        <a:t>2</a:t>
                      </a:r>
                    </a:p>
                  </a:txBody>
                  <a:tcPr anchor="ctr"/>
                </a:tc>
                <a:tc>
                  <a:txBody>
                    <a:bodyPr/>
                    <a:lstStyle/>
                    <a:p>
                      <a:pPr algn="ctr"/>
                      <a:r>
                        <a:rPr lang="en-IN" sz="1400" dirty="0"/>
                        <a:t>Bugs &amp; Scope of Improvement in Stage Version</a:t>
                      </a:r>
                    </a:p>
                  </a:txBody>
                  <a:tcPr anchor="ctr"/>
                </a:tc>
                <a:tc>
                  <a:txBody>
                    <a:bodyPr/>
                    <a:lstStyle/>
                    <a:p>
                      <a:pPr algn="ctr"/>
                      <a:r>
                        <a:rPr lang="en-IN" sz="1400" dirty="0"/>
                        <a:t>Completed</a:t>
                      </a:r>
                    </a:p>
                  </a:txBody>
                  <a:tcPr anchor="ctr"/>
                </a:tc>
                <a:tc>
                  <a:txBody>
                    <a:bodyPr/>
                    <a:lstStyle/>
                    <a:p>
                      <a:pPr algn="ctr"/>
                      <a:endParaRPr lang="en-IN" sz="1400" dirty="0"/>
                    </a:p>
                  </a:txBody>
                  <a:tcPr anchor="ctr"/>
                </a:tc>
                <a:extLst>
                  <a:ext uri="{0D108BD9-81ED-4DB2-BD59-A6C34878D82A}">
                    <a16:rowId xmlns:a16="http://schemas.microsoft.com/office/drawing/2014/main" val="3682218904"/>
                  </a:ext>
                </a:extLst>
              </a:tr>
              <a:tr h="370840">
                <a:tc>
                  <a:txBody>
                    <a:bodyPr/>
                    <a:lstStyle/>
                    <a:p>
                      <a:pPr algn="ctr"/>
                      <a:r>
                        <a:rPr lang="en-IN" sz="1400" dirty="0"/>
                        <a:t>3</a:t>
                      </a:r>
                    </a:p>
                  </a:txBody>
                  <a:tcPr anchor="ct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IN" sz="1400" dirty="0"/>
                        <a:t>Bugs &amp; Scope of Improvement in Previous Version</a:t>
                      </a:r>
                    </a:p>
                  </a:txBody>
                  <a:tcPr anchor="ctr"/>
                </a:tc>
                <a:tc>
                  <a:txBody>
                    <a:bodyPr/>
                    <a:lstStyle/>
                    <a:p>
                      <a:pPr algn="ctr"/>
                      <a:r>
                        <a:rPr lang="en-IN" sz="1400" dirty="0"/>
                        <a:t>Completed</a:t>
                      </a:r>
                    </a:p>
                  </a:txBody>
                  <a:tcPr anchor="ctr"/>
                </a:tc>
                <a:tc>
                  <a:txBody>
                    <a:bodyPr/>
                    <a:lstStyle/>
                    <a:p>
                      <a:pPr algn="ctr"/>
                      <a:endParaRPr lang="en-IN" sz="1400" dirty="0"/>
                    </a:p>
                  </a:txBody>
                  <a:tcPr anchor="ctr"/>
                </a:tc>
                <a:extLst>
                  <a:ext uri="{0D108BD9-81ED-4DB2-BD59-A6C34878D82A}">
                    <a16:rowId xmlns:a16="http://schemas.microsoft.com/office/drawing/2014/main" val="2319320835"/>
                  </a:ext>
                </a:extLst>
              </a:tr>
              <a:tr h="370840">
                <a:tc>
                  <a:txBody>
                    <a:bodyPr/>
                    <a:lstStyle/>
                    <a:p>
                      <a:pPr algn="ctr"/>
                      <a:r>
                        <a:rPr lang="en-IN" sz="1400" dirty="0"/>
                        <a:t>4</a:t>
                      </a:r>
                    </a:p>
                  </a:txBody>
                  <a:tcPr anchor="ct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IN" sz="1400" dirty="0"/>
                        <a:t>Compared Filters available in Ohsogo vs other competitors</a:t>
                      </a:r>
                    </a:p>
                  </a:txBody>
                  <a:tcPr anchor="ctr"/>
                </a:tc>
                <a:tc>
                  <a:txBody>
                    <a:bodyPr/>
                    <a:lstStyle/>
                    <a:p>
                      <a:pPr algn="ctr"/>
                      <a:r>
                        <a:rPr lang="en-IN" sz="1400" dirty="0"/>
                        <a:t>Completed</a:t>
                      </a:r>
                    </a:p>
                  </a:txBody>
                  <a:tcPr anchor="ctr"/>
                </a:tc>
                <a:tc>
                  <a:txBody>
                    <a:bodyPr/>
                    <a:lstStyle/>
                    <a:p>
                      <a:pPr algn="ctr"/>
                      <a:endParaRPr lang="en-IN" sz="1400" dirty="0"/>
                    </a:p>
                  </a:txBody>
                  <a:tcPr anchor="ctr"/>
                </a:tc>
                <a:extLst>
                  <a:ext uri="{0D108BD9-81ED-4DB2-BD59-A6C34878D82A}">
                    <a16:rowId xmlns:a16="http://schemas.microsoft.com/office/drawing/2014/main" val="1193543291"/>
                  </a:ext>
                </a:extLst>
              </a:tr>
            </a:tbl>
          </a:graphicData>
        </a:graphic>
      </p:graphicFrame>
      <p:graphicFrame>
        <p:nvGraphicFramePr>
          <p:cNvPr id="11" name="Object 10">
            <a:extLst>
              <a:ext uri="{FF2B5EF4-FFF2-40B4-BE49-F238E27FC236}">
                <a16:creationId xmlns:a16="http://schemas.microsoft.com/office/drawing/2014/main" id="{0EF37075-DE98-EFC2-9D31-3C1B88331D82}"/>
              </a:ext>
            </a:extLst>
          </p:cNvPr>
          <p:cNvGraphicFramePr>
            <a:graphicFrameLocks noChangeAspect="1"/>
          </p:cNvGraphicFramePr>
          <p:nvPr>
            <p:extLst>
              <p:ext uri="{D42A27DB-BD31-4B8C-83A1-F6EECF244321}">
                <p14:modId xmlns:p14="http://schemas.microsoft.com/office/powerpoint/2010/main" val="4009397325"/>
              </p:ext>
            </p:extLst>
          </p:nvPr>
        </p:nvGraphicFramePr>
        <p:xfrm>
          <a:off x="8580438" y="2632075"/>
          <a:ext cx="709612" cy="628650"/>
        </p:xfrm>
        <a:graphic>
          <a:graphicData uri="http://schemas.openxmlformats.org/presentationml/2006/ole">
            <mc:AlternateContent xmlns:mc="http://schemas.openxmlformats.org/markup-compatibility/2006">
              <mc:Choice xmlns:v="urn:schemas-microsoft-com:vml" Requires="v">
                <p:oleObj name="Worksheet" showAsIcon="1" r:id="rId5" imgW="1143077" imgH="990733" progId="Excel.Sheet.12">
                  <p:embed/>
                </p:oleObj>
              </mc:Choice>
              <mc:Fallback>
                <p:oleObj name="Worksheet" showAsIcon="1" r:id="rId5" imgW="1143077" imgH="990733" progId="Excel.Sheet.12">
                  <p:embed/>
                  <p:pic>
                    <p:nvPicPr>
                      <p:cNvPr id="0" name=""/>
                      <p:cNvPicPr/>
                      <p:nvPr/>
                    </p:nvPicPr>
                    <p:blipFill>
                      <a:blip r:embed="rId6"/>
                      <a:stretch>
                        <a:fillRect/>
                      </a:stretch>
                    </p:blipFill>
                    <p:spPr>
                      <a:xfrm>
                        <a:off x="8580438" y="2632075"/>
                        <a:ext cx="709612" cy="628650"/>
                      </a:xfrm>
                      <a:prstGeom prst="rect">
                        <a:avLst/>
                      </a:prstGeom>
                    </p:spPr>
                  </p:pic>
                </p:oleObj>
              </mc:Fallback>
            </mc:AlternateContent>
          </a:graphicData>
        </a:graphic>
      </p:graphicFrame>
      <p:graphicFrame>
        <p:nvGraphicFramePr>
          <p:cNvPr id="13" name="Object 12">
            <a:extLst>
              <a:ext uri="{FF2B5EF4-FFF2-40B4-BE49-F238E27FC236}">
                <a16:creationId xmlns:a16="http://schemas.microsoft.com/office/drawing/2014/main" id="{EE3C69A5-9548-DAB3-1BDC-91E0B08D353B}"/>
              </a:ext>
            </a:extLst>
          </p:cNvPr>
          <p:cNvGraphicFramePr>
            <a:graphicFrameLocks noChangeAspect="1"/>
          </p:cNvGraphicFramePr>
          <p:nvPr>
            <p:extLst>
              <p:ext uri="{D42A27DB-BD31-4B8C-83A1-F6EECF244321}">
                <p14:modId xmlns:p14="http://schemas.microsoft.com/office/powerpoint/2010/main" val="346842139"/>
              </p:ext>
            </p:extLst>
          </p:nvPr>
        </p:nvGraphicFramePr>
        <p:xfrm>
          <a:off x="8629650" y="3151188"/>
          <a:ext cx="611188" cy="530225"/>
        </p:xfrm>
        <a:graphic>
          <a:graphicData uri="http://schemas.openxmlformats.org/presentationml/2006/ole">
            <mc:AlternateContent xmlns:mc="http://schemas.openxmlformats.org/markup-compatibility/2006">
              <mc:Choice xmlns:v="urn:schemas-microsoft-com:vml" Requires="v">
                <p:oleObj name="Worksheet" showAsIcon="1" r:id="rId7" imgW="1143077" imgH="990733" progId="Excel.Sheet.12">
                  <p:embed/>
                </p:oleObj>
              </mc:Choice>
              <mc:Fallback>
                <p:oleObj name="Worksheet" showAsIcon="1" r:id="rId7" imgW="1143077" imgH="990733" progId="Excel.Sheet.12">
                  <p:embed/>
                  <p:pic>
                    <p:nvPicPr>
                      <p:cNvPr id="0" name=""/>
                      <p:cNvPicPr/>
                      <p:nvPr/>
                    </p:nvPicPr>
                    <p:blipFill>
                      <a:blip r:embed="rId8"/>
                      <a:stretch>
                        <a:fillRect/>
                      </a:stretch>
                    </p:blipFill>
                    <p:spPr>
                      <a:xfrm>
                        <a:off x="8629650" y="3151188"/>
                        <a:ext cx="611188" cy="530225"/>
                      </a:xfrm>
                      <a:prstGeom prst="rect">
                        <a:avLst/>
                      </a:prstGeom>
                    </p:spPr>
                  </p:pic>
                </p:oleObj>
              </mc:Fallback>
            </mc:AlternateContent>
          </a:graphicData>
        </a:graphic>
      </p:graphicFrame>
      <p:graphicFrame>
        <p:nvGraphicFramePr>
          <p:cNvPr id="15" name="Object 14">
            <a:extLst>
              <a:ext uri="{FF2B5EF4-FFF2-40B4-BE49-F238E27FC236}">
                <a16:creationId xmlns:a16="http://schemas.microsoft.com/office/drawing/2014/main" id="{930573F9-716C-00C3-61C5-299A2AB62737}"/>
              </a:ext>
            </a:extLst>
          </p:cNvPr>
          <p:cNvGraphicFramePr>
            <a:graphicFrameLocks noChangeAspect="1"/>
          </p:cNvGraphicFramePr>
          <p:nvPr>
            <p:extLst>
              <p:ext uri="{D42A27DB-BD31-4B8C-83A1-F6EECF244321}">
                <p14:modId xmlns:p14="http://schemas.microsoft.com/office/powerpoint/2010/main" val="331691378"/>
              </p:ext>
            </p:extLst>
          </p:nvPr>
        </p:nvGraphicFramePr>
        <p:xfrm>
          <a:off x="8532813" y="3636865"/>
          <a:ext cx="804744" cy="695409"/>
        </p:xfrm>
        <a:graphic>
          <a:graphicData uri="http://schemas.openxmlformats.org/presentationml/2006/ole">
            <mc:AlternateContent xmlns:mc="http://schemas.openxmlformats.org/markup-compatibility/2006">
              <mc:Choice xmlns:v="urn:schemas-microsoft-com:vml" Requires="v">
                <p:oleObj name="Document" showAsIcon="1" r:id="rId9" imgW="1296720" imgH="1121400" progId="Word.Document.12">
                  <p:embed/>
                </p:oleObj>
              </mc:Choice>
              <mc:Fallback>
                <p:oleObj name="Document" showAsIcon="1" r:id="rId9" imgW="1296720" imgH="1121400" progId="Word.Document.12">
                  <p:embed/>
                  <p:pic>
                    <p:nvPicPr>
                      <p:cNvPr id="0" name=""/>
                      <p:cNvPicPr/>
                      <p:nvPr/>
                    </p:nvPicPr>
                    <p:blipFill>
                      <a:blip r:embed="rId10"/>
                      <a:stretch>
                        <a:fillRect/>
                      </a:stretch>
                    </p:blipFill>
                    <p:spPr>
                      <a:xfrm>
                        <a:off x="8532813" y="3636865"/>
                        <a:ext cx="804744" cy="695409"/>
                      </a:xfrm>
                      <a:prstGeom prst="rect">
                        <a:avLst/>
                      </a:prstGeom>
                    </p:spPr>
                  </p:pic>
                </p:oleObj>
              </mc:Fallback>
            </mc:AlternateContent>
          </a:graphicData>
        </a:graphic>
      </p:graphicFrame>
      <p:graphicFrame>
        <p:nvGraphicFramePr>
          <p:cNvPr id="16" name="Object 15">
            <a:extLst>
              <a:ext uri="{FF2B5EF4-FFF2-40B4-BE49-F238E27FC236}">
                <a16:creationId xmlns:a16="http://schemas.microsoft.com/office/drawing/2014/main" id="{A2EE81CE-B8A8-893A-18D6-06F4468A2026}"/>
              </a:ext>
            </a:extLst>
          </p:cNvPr>
          <p:cNvGraphicFramePr>
            <a:graphicFrameLocks noChangeAspect="1"/>
          </p:cNvGraphicFramePr>
          <p:nvPr>
            <p:extLst>
              <p:ext uri="{D42A27DB-BD31-4B8C-83A1-F6EECF244321}">
                <p14:modId xmlns:p14="http://schemas.microsoft.com/office/powerpoint/2010/main" val="2753035100"/>
              </p:ext>
            </p:extLst>
          </p:nvPr>
        </p:nvGraphicFramePr>
        <p:xfrm>
          <a:off x="3366158" y="4999426"/>
          <a:ext cx="1002611" cy="866394"/>
        </p:xfrm>
        <a:graphic>
          <a:graphicData uri="http://schemas.openxmlformats.org/presentationml/2006/ole">
            <mc:AlternateContent xmlns:mc="http://schemas.openxmlformats.org/markup-compatibility/2006">
              <mc:Choice xmlns:v="urn:schemas-microsoft-com:vml" Requires="v">
                <p:oleObj name="Document" showAsIcon="1" r:id="rId11" imgW="1296720" imgH="1121400" progId="Word.Document.12">
                  <p:embed/>
                </p:oleObj>
              </mc:Choice>
              <mc:Fallback>
                <p:oleObj name="Document" showAsIcon="1" r:id="rId11" imgW="1296720" imgH="1121400" progId="Word.Document.12">
                  <p:embed/>
                  <p:pic>
                    <p:nvPicPr>
                      <p:cNvPr id="0" name=""/>
                      <p:cNvPicPr/>
                      <p:nvPr/>
                    </p:nvPicPr>
                    <p:blipFill>
                      <a:blip r:embed="rId12"/>
                      <a:stretch>
                        <a:fillRect/>
                      </a:stretch>
                    </p:blipFill>
                    <p:spPr>
                      <a:xfrm>
                        <a:off x="3366158" y="4999426"/>
                        <a:ext cx="1002611" cy="866394"/>
                      </a:xfrm>
                      <a:prstGeom prst="rect">
                        <a:avLst/>
                      </a:prstGeom>
                    </p:spPr>
                  </p:pic>
                </p:oleObj>
              </mc:Fallback>
            </mc:AlternateContent>
          </a:graphicData>
        </a:graphic>
      </p:graphicFrame>
      <p:graphicFrame>
        <p:nvGraphicFramePr>
          <p:cNvPr id="17" name="Object 16">
            <a:extLst>
              <a:ext uri="{FF2B5EF4-FFF2-40B4-BE49-F238E27FC236}">
                <a16:creationId xmlns:a16="http://schemas.microsoft.com/office/drawing/2014/main" id="{B2D2E8FB-3A8A-E26D-6ED9-54BFD713F577}"/>
              </a:ext>
            </a:extLst>
          </p:cNvPr>
          <p:cNvGraphicFramePr>
            <a:graphicFrameLocks noChangeAspect="1"/>
          </p:cNvGraphicFramePr>
          <p:nvPr>
            <p:extLst>
              <p:ext uri="{D42A27DB-BD31-4B8C-83A1-F6EECF244321}">
                <p14:modId xmlns:p14="http://schemas.microsoft.com/office/powerpoint/2010/main" val="2243998662"/>
              </p:ext>
            </p:extLst>
          </p:nvPr>
        </p:nvGraphicFramePr>
        <p:xfrm>
          <a:off x="8580438" y="4198938"/>
          <a:ext cx="706437" cy="611187"/>
        </p:xfrm>
        <a:graphic>
          <a:graphicData uri="http://schemas.openxmlformats.org/presentationml/2006/ole">
            <mc:AlternateContent xmlns:mc="http://schemas.openxmlformats.org/markup-compatibility/2006">
              <mc:Choice xmlns:v="urn:schemas-microsoft-com:vml" Requires="v">
                <p:oleObj name="Worksheet" showAsIcon="1" r:id="rId13" imgW="1143077" imgH="990733" progId="Excel.Sheet.12">
                  <p:embed/>
                </p:oleObj>
              </mc:Choice>
              <mc:Fallback>
                <p:oleObj name="Worksheet" showAsIcon="1" r:id="rId13" imgW="1143077" imgH="990733" progId="Excel.Sheet.12">
                  <p:embed/>
                  <p:pic>
                    <p:nvPicPr>
                      <p:cNvPr id="0" name=""/>
                      <p:cNvPicPr/>
                      <p:nvPr/>
                    </p:nvPicPr>
                    <p:blipFill>
                      <a:blip r:embed="rId14"/>
                      <a:stretch>
                        <a:fillRect/>
                      </a:stretch>
                    </p:blipFill>
                    <p:spPr>
                      <a:xfrm>
                        <a:off x="8580438" y="4198938"/>
                        <a:ext cx="706437" cy="611187"/>
                      </a:xfrm>
                      <a:prstGeom prst="rect">
                        <a:avLst/>
                      </a:prstGeom>
                    </p:spPr>
                  </p:pic>
                </p:oleObj>
              </mc:Fallback>
            </mc:AlternateContent>
          </a:graphicData>
        </a:graphic>
      </p:graphicFrame>
    </p:spTree>
    <p:extLst>
      <p:ext uri="{BB962C8B-B14F-4D97-AF65-F5344CB8AC3E}">
        <p14:creationId xmlns:p14="http://schemas.microsoft.com/office/powerpoint/2010/main" val="3980410034"/>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BB8A81A3-EA05-47BC-845F-3082E80D5039}"/>
              </a:ext>
            </a:extLst>
          </p:cNvPr>
          <p:cNvSpPr/>
          <p:nvPr/>
        </p:nvSpPr>
        <p:spPr>
          <a:xfrm>
            <a:off x="304128" y="3966606"/>
            <a:ext cx="11166389" cy="769441"/>
          </a:xfrm>
          <a:prstGeom prst="rect">
            <a:avLst/>
          </a:prstGeom>
        </p:spPr>
        <p:txBody>
          <a:bodyPr wrap="square">
            <a:spAutoFit/>
          </a:bodyPr>
          <a:lstStyle/>
          <a:p>
            <a:pPr defTabSz="1219170">
              <a:defRPr/>
            </a:pPr>
            <a:r>
              <a:rPr lang="en-US" altLang="zh-CN"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Support Needed &amp; Future Plans</a:t>
            </a:r>
            <a:endParaRPr lang="zh-CN" altLang="en-US"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pSp>
        <p:nvGrpSpPr>
          <p:cNvPr id="4" name="组合 3">
            <a:extLst>
              <a:ext uri="{FF2B5EF4-FFF2-40B4-BE49-F238E27FC236}">
                <a16:creationId xmlns:a16="http://schemas.microsoft.com/office/drawing/2014/main" id="{E68C55C8-0BEF-498E-B166-DD1E58CB3EEA}"/>
              </a:ext>
            </a:extLst>
          </p:cNvPr>
          <p:cNvGrpSpPr/>
          <p:nvPr/>
        </p:nvGrpSpPr>
        <p:grpSpPr>
          <a:xfrm>
            <a:off x="3076664" y="5368500"/>
            <a:ext cx="1249680" cy="213360"/>
            <a:chOff x="929640" y="5638800"/>
            <a:chExt cx="1249680" cy="213360"/>
          </a:xfrm>
        </p:grpSpPr>
        <p:sp>
          <p:nvSpPr>
            <p:cNvPr id="3" name="椭圆 2">
              <a:extLst>
                <a:ext uri="{FF2B5EF4-FFF2-40B4-BE49-F238E27FC236}">
                  <a16:creationId xmlns:a16="http://schemas.microsoft.com/office/drawing/2014/main" id="{4011037E-1C59-4F57-B6F9-06CCB328088E}"/>
                </a:ext>
              </a:extLst>
            </p:cNvPr>
            <p:cNvSpPr/>
            <p:nvPr/>
          </p:nvSpPr>
          <p:spPr>
            <a:xfrm>
              <a:off x="92964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5" name="椭圆 54">
              <a:extLst>
                <a:ext uri="{FF2B5EF4-FFF2-40B4-BE49-F238E27FC236}">
                  <a16:creationId xmlns:a16="http://schemas.microsoft.com/office/drawing/2014/main" id="{D4943364-C55E-43AC-914B-3D57014E4C76}"/>
                </a:ext>
              </a:extLst>
            </p:cNvPr>
            <p:cNvSpPr/>
            <p:nvPr/>
          </p:nvSpPr>
          <p:spPr>
            <a:xfrm>
              <a:off x="144780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6" name="椭圆 55">
              <a:extLst>
                <a:ext uri="{FF2B5EF4-FFF2-40B4-BE49-F238E27FC236}">
                  <a16:creationId xmlns:a16="http://schemas.microsoft.com/office/drawing/2014/main" id="{8866947B-A247-4CED-BB16-BAB90312DD36}"/>
                </a:ext>
              </a:extLst>
            </p:cNvPr>
            <p:cNvSpPr/>
            <p:nvPr/>
          </p:nvSpPr>
          <p:spPr>
            <a:xfrm>
              <a:off x="196596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pic>
        <p:nvPicPr>
          <p:cNvPr id="12" name="图片 11">
            <a:extLst>
              <a:ext uri="{FF2B5EF4-FFF2-40B4-BE49-F238E27FC236}">
                <a16:creationId xmlns:a16="http://schemas.microsoft.com/office/drawing/2014/main" id="{882FDD6E-DFB9-4E68-86B8-3544D98CA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981865" y="202103"/>
            <a:ext cx="4515868" cy="3516585"/>
          </a:xfrm>
          <a:prstGeom prst="rect">
            <a:avLst/>
          </a:prstGeom>
        </p:spPr>
      </p:pic>
    </p:spTree>
    <p:extLst>
      <p:ext uri="{BB962C8B-B14F-4D97-AF65-F5344CB8AC3E}">
        <p14:creationId xmlns:p14="http://schemas.microsoft.com/office/powerpoint/2010/main" val="2557036491"/>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6">
            <a:extLst>
              <a:ext uri="{FF2B5EF4-FFF2-40B4-BE49-F238E27FC236}">
                <a16:creationId xmlns:a16="http://schemas.microsoft.com/office/drawing/2014/main" id="{DCA39C4D-B046-3F43-033E-F4325B8656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5" name="矩形 1">
            <a:extLst>
              <a:ext uri="{FF2B5EF4-FFF2-40B4-BE49-F238E27FC236}">
                <a16:creationId xmlns:a16="http://schemas.microsoft.com/office/drawing/2014/main" id="{9975F582-C65C-5CF6-F68A-C3BCB839AB18}"/>
              </a:ext>
            </a:extLst>
          </p:cNvPr>
          <p:cNvSpPr/>
          <p:nvPr/>
        </p:nvSpPr>
        <p:spPr>
          <a:xfrm>
            <a:off x="1659544" y="635296"/>
            <a:ext cx="3047629" cy="523220"/>
          </a:xfrm>
          <a:prstGeom prst="rect">
            <a:avLst/>
          </a:prstGeom>
        </p:spPr>
        <p:txBody>
          <a:bodyPr wrap="none">
            <a:spAutoFit/>
          </a:bodyPr>
          <a:lstStyle/>
          <a:p>
            <a:r>
              <a:rPr lang="en-US" altLang="zh-CN" sz="28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Support Needed</a:t>
            </a:r>
            <a:endParaRPr lang="zh-CN" altLang="en-US" sz="28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3" name="Rectangle 2">
            <a:extLst>
              <a:ext uri="{FF2B5EF4-FFF2-40B4-BE49-F238E27FC236}">
                <a16:creationId xmlns:a16="http://schemas.microsoft.com/office/drawing/2014/main" id="{BCD01A6E-04FD-F9A8-CB39-DA13F10EEF15}"/>
              </a:ext>
            </a:extLst>
          </p:cNvPr>
          <p:cNvSpPr/>
          <p:nvPr/>
        </p:nvSpPr>
        <p:spPr>
          <a:xfrm>
            <a:off x="936448" y="1696066"/>
            <a:ext cx="9363252" cy="418191"/>
          </a:xfrm>
          <a:prstGeom prst="rect">
            <a:avLst/>
          </a:prstGeom>
        </p:spPr>
        <p:txBody>
          <a:bodyPr wrap="square">
            <a:spAutoFit/>
          </a:bodyPr>
          <a:lstStyle/>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Inclusion in relevant conversations on all workstreams for me to contribute effectively.</a:t>
            </a:r>
          </a:p>
        </p:txBody>
      </p:sp>
      <p:sp>
        <p:nvSpPr>
          <p:cNvPr id="6" name="矩形 1">
            <a:extLst>
              <a:ext uri="{FF2B5EF4-FFF2-40B4-BE49-F238E27FC236}">
                <a16:creationId xmlns:a16="http://schemas.microsoft.com/office/drawing/2014/main" id="{5635C651-BC60-2C4A-3C3D-BC0CB933D195}"/>
              </a:ext>
            </a:extLst>
          </p:cNvPr>
          <p:cNvSpPr/>
          <p:nvPr/>
        </p:nvSpPr>
        <p:spPr>
          <a:xfrm>
            <a:off x="1646844" y="2482776"/>
            <a:ext cx="2295565" cy="523220"/>
          </a:xfrm>
          <a:prstGeom prst="rect">
            <a:avLst/>
          </a:prstGeom>
        </p:spPr>
        <p:txBody>
          <a:bodyPr wrap="none">
            <a:spAutoFit/>
          </a:bodyPr>
          <a:lstStyle/>
          <a:p>
            <a:r>
              <a:rPr lang="en-US" altLang="zh-CN" sz="28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Future Plans</a:t>
            </a:r>
            <a:endParaRPr lang="zh-CN" altLang="en-US" sz="28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 name="Rectangle 6">
            <a:extLst>
              <a:ext uri="{FF2B5EF4-FFF2-40B4-BE49-F238E27FC236}">
                <a16:creationId xmlns:a16="http://schemas.microsoft.com/office/drawing/2014/main" id="{06052166-BCBB-7231-2636-C35A267B887D}"/>
              </a:ext>
            </a:extLst>
          </p:cNvPr>
          <p:cNvSpPr/>
          <p:nvPr/>
        </p:nvSpPr>
        <p:spPr>
          <a:xfrm>
            <a:off x="961848" y="3097178"/>
            <a:ext cx="9363252" cy="1156855"/>
          </a:xfrm>
          <a:prstGeom prst="rect">
            <a:avLst/>
          </a:prstGeom>
        </p:spPr>
        <p:txBody>
          <a:bodyPr wrap="square">
            <a:spAutoFit/>
          </a:bodyPr>
          <a:lstStyle/>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SEO</a:t>
            </a: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Influencer Store</a:t>
            </a: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AOB</a:t>
            </a:r>
          </a:p>
        </p:txBody>
      </p:sp>
    </p:spTree>
    <p:extLst>
      <p:ext uri="{BB962C8B-B14F-4D97-AF65-F5344CB8AC3E}">
        <p14:creationId xmlns:p14="http://schemas.microsoft.com/office/powerpoint/2010/main" val="3782522860"/>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BB8A81A3-EA05-47BC-845F-3082E80D5039}"/>
              </a:ext>
            </a:extLst>
          </p:cNvPr>
          <p:cNvSpPr/>
          <p:nvPr/>
        </p:nvSpPr>
        <p:spPr>
          <a:xfrm>
            <a:off x="529583" y="3958217"/>
            <a:ext cx="11166389" cy="769441"/>
          </a:xfrm>
          <a:prstGeom prst="rect">
            <a:avLst/>
          </a:prstGeom>
        </p:spPr>
        <p:txBody>
          <a:bodyPr wrap="square">
            <a:spAutoFit/>
          </a:bodyPr>
          <a:lstStyle/>
          <a:p>
            <a:pPr defTabSz="1219170">
              <a:defRPr/>
            </a:pPr>
            <a:r>
              <a:rPr lang="en-US" altLang="zh-CN"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SEO</a:t>
            </a:r>
            <a:endParaRPr lang="zh-CN" altLang="en-US"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pSp>
        <p:nvGrpSpPr>
          <p:cNvPr id="4" name="组合 3">
            <a:extLst>
              <a:ext uri="{FF2B5EF4-FFF2-40B4-BE49-F238E27FC236}">
                <a16:creationId xmlns:a16="http://schemas.microsoft.com/office/drawing/2014/main" id="{E68C55C8-0BEF-498E-B166-DD1E58CB3EEA}"/>
              </a:ext>
            </a:extLst>
          </p:cNvPr>
          <p:cNvGrpSpPr/>
          <p:nvPr/>
        </p:nvGrpSpPr>
        <p:grpSpPr>
          <a:xfrm>
            <a:off x="3076664" y="5368500"/>
            <a:ext cx="1249680" cy="213360"/>
            <a:chOff x="929640" y="5638800"/>
            <a:chExt cx="1249680" cy="213360"/>
          </a:xfrm>
        </p:grpSpPr>
        <p:sp>
          <p:nvSpPr>
            <p:cNvPr id="3" name="椭圆 2">
              <a:extLst>
                <a:ext uri="{FF2B5EF4-FFF2-40B4-BE49-F238E27FC236}">
                  <a16:creationId xmlns:a16="http://schemas.microsoft.com/office/drawing/2014/main" id="{4011037E-1C59-4F57-B6F9-06CCB328088E}"/>
                </a:ext>
              </a:extLst>
            </p:cNvPr>
            <p:cNvSpPr/>
            <p:nvPr/>
          </p:nvSpPr>
          <p:spPr>
            <a:xfrm>
              <a:off x="92964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5" name="椭圆 54">
              <a:extLst>
                <a:ext uri="{FF2B5EF4-FFF2-40B4-BE49-F238E27FC236}">
                  <a16:creationId xmlns:a16="http://schemas.microsoft.com/office/drawing/2014/main" id="{D4943364-C55E-43AC-914B-3D57014E4C76}"/>
                </a:ext>
              </a:extLst>
            </p:cNvPr>
            <p:cNvSpPr/>
            <p:nvPr/>
          </p:nvSpPr>
          <p:spPr>
            <a:xfrm>
              <a:off x="144780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6" name="椭圆 55">
              <a:extLst>
                <a:ext uri="{FF2B5EF4-FFF2-40B4-BE49-F238E27FC236}">
                  <a16:creationId xmlns:a16="http://schemas.microsoft.com/office/drawing/2014/main" id="{8866947B-A247-4CED-BB16-BAB90312DD36}"/>
                </a:ext>
              </a:extLst>
            </p:cNvPr>
            <p:cNvSpPr/>
            <p:nvPr/>
          </p:nvSpPr>
          <p:spPr>
            <a:xfrm>
              <a:off x="196596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pic>
        <p:nvPicPr>
          <p:cNvPr id="12" name="图片 11">
            <a:extLst>
              <a:ext uri="{FF2B5EF4-FFF2-40B4-BE49-F238E27FC236}">
                <a16:creationId xmlns:a16="http://schemas.microsoft.com/office/drawing/2014/main" id="{882FDD6E-DFB9-4E68-86B8-3544D98CA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981865" y="202103"/>
            <a:ext cx="4515868" cy="3516585"/>
          </a:xfrm>
          <a:prstGeom prst="rect">
            <a:avLst/>
          </a:prstGeom>
        </p:spPr>
      </p:pic>
    </p:spTree>
    <p:extLst>
      <p:ext uri="{BB962C8B-B14F-4D97-AF65-F5344CB8AC3E}">
        <p14:creationId xmlns:p14="http://schemas.microsoft.com/office/powerpoint/2010/main" val="4090904118"/>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6">
            <a:extLst>
              <a:ext uri="{FF2B5EF4-FFF2-40B4-BE49-F238E27FC236}">
                <a16:creationId xmlns:a16="http://schemas.microsoft.com/office/drawing/2014/main" id="{DCA39C4D-B046-3F43-033E-F4325B8656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5" name="矩形 1">
            <a:extLst>
              <a:ext uri="{FF2B5EF4-FFF2-40B4-BE49-F238E27FC236}">
                <a16:creationId xmlns:a16="http://schemas.microsoft.com/office/drawing/2014/main" id="{9975F582-C65C-5CF6-F68A-C3BCB839AB18}"/>
              </a:ext>
            </a:extLst>
          </p:cNvPr>
          <p:cNvSpPr/>
          <p:nvPr/>
        </p:nvSpPr>
        <p:spPr>
          <a:xfrm>
            <a:off x="1684944" y="635296"/>
            <a:ext cx="881973" cy="523220"/>
          </a:xfrm>
          <a:prstGeom prst="rect">
            <a:avLst/>
          </a:prstGeom>
        </p:spPr>
        <p:txBody>
          <a:bodyPr wrap="none">
            <a:spAutoFit/>
          </a:bodyPr>
          <a:lstStyle/>
          <a:p>
            <a:r>
              <a:rPr lang="en-US" altLang="zh-CN" sz="28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SEO</a:t>
            </a:r>
            <a:endParaRPr lang="zh-CN" altLang="en-US" sz="28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 name="Rectangle 3">
            <a:extLst>
              <a:ext uri="{FF2B5EF4-FFF2-40B4-BE49-F238E27FC236}">
                <a16:creationId xmlns:a16="http://schemas.microsoft.com/office/drawing/2014/main" id="{2E9C9C6C-EBC8-FF16-1FFF-106BAB3F430F}"/>
              </a:ext>
            </a:extLst>
          </p:cNvPr>
          <p:cNvSpPr/>
          <p:nvPr/>
        </p:nvSpPr>
        <p:spPr>
          <a:xfrm>
            <a:off x="936448" y="1696066"/>
            <a:ext cx="9363252" cy="1526187"/>
          </a:xfrm>
          <a:prstGeom prst="rect">
            <a:avLst/>
          </a:prstGeom>
        </p:spPr>
        <p:txBody>
          <a:bodyPr wrap="square">
            <a:spAutoFit/>
          </a:bodyPr>
          <a:lstStyle/>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ea typeface="思源黑体 CN Medium" panose="020B0600000000000000" pitchFamily="34" charset="-122"/>
                <a:sym typeface="字魂59号-创粗黑" panose="00000500000000000000" pitchFamily="2" charset="-122"/>
              </a:rPr>
              <a:t>Researched on parameters to make site rank higher on google     </a:t>
            </a: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ea typeface="思源黑体 CN Medium" panose="020B0600000000000000" pitchFamily="34" charset="-122"/>
                <a:sym typeface="字魂59号-创粗黑" panose="00000500000000000000" pitchFamily="2" charset="-122"/>
              </a:rPr>
              <a:t>Concept of backlinks, how they improve site’s ranking</a:t>
            </a: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ea typeface="思源黑体 CN Medium" panose="020B0600000000000000" pitchFamily="34" charset="-122"/>
                <a:sym typeface="字魂59号-创粗黑" panose="00000500000000000000" pitchFamily="2" charset="-122"/>
              </a:rPr>
              <a:t>Concept of SEO Browser</a:t>
            </a:r>
          </a:p>
          <a:p>
            <a:pPr marL="285750" indent="-285750" algn="just" defTabSz="609570">
              <a:lnSpc>
                <a:spcPct val="150000"/>
              </a:lnSpc>
              <a:buFont typeface="Arial" panose="020B0604020202020204" pitchFamily="34" charset="0"/>
              <a:buChar char="•"/>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aphicFrame>
        <p:nvGraphicFramePr>
          <p:cNvPr id="7" name="Chart 6">
            <a:extLst>
              <a:ext uri="{FF2B5EF4-FFF2-40B4-BE49-F238E27FC236}">
                <a16:creationId xmlns:a16="http://schemas.microsoft.com/office/drawing/2014/main" id="{8A078641-8E71-75C7-5BE8-81C3BB2D9B07}"/>
              </a:ext>
            </a:extLst>
          </p:cNvPr>
          <p:cNvGraphicFramePr/>
          <p:nvPr>
            <p:extLst>
              <p:ext uri="{D42A27DB-BD31-4B8C-83A1-F6EECF244321}">
                <p14:modId xmlns:p14="http://schemas.microsoft.com/office/powerpoint/2010/main" val="3118249912"/>
              </p:ext>
            </p:extLst>
          </p:nvPr>
        </p:nvGraphicFramePr>
        <p:xfrm>
          <a:off x="6096000" y="2722804"/>
          <a:ext cx="5369657" cy="3306899"/>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Table 8">
            <a:extLst>
              <a:ext uri="{FF2B5EF4-FFF2-40B4-BE49-F238E27FC236}">
                <a16:creationId xmlns:a16="http://schemas.microsoft.com/office/drawing/2014/main" id="{E9538E8E-3ACE-2D0C-8038-801C4A3156F0}"/>
              </a:ext>
            </a:extLst>
          </p:cNvPr>
          <p:cNvGraphicFramePr>
            <a:graphicFrameLocks noGrp="1"/>
          </p:cNvGraphicFramePr>
          <p:nvPr>
            <p:extLst>
              <p:ext uri="{D42A27DB-BD31-4B8C-83A1-F6EECF244321}">
                <p14:modId xmlns:p14="http://schemas.microsoft.com/office/powerpoint/2010/main" val="3414789058"/>
              </p:ext>
            </p:extLst>
          </p:nvPr>
        </p:nvGraphicFramePr>
        <p:xfrm>
          <a:off x="1245223" y="3155221"/>
          <a:ext cx="4434541" cy="2375032"/>
        </p:xfrm>
        <a:graphic>
          <a:graphicData uri="http://schemas.openxmlformats.org/drawingml/2006/table">
            <a:tbl>
              <a:tblPr firstRow="1" bandRow="1">
                <a:tableStyleId>{5C22544A-7EE6-4342-B048-85BDC9FD1C3A}</a:tableStyleId>
              </a:tblPr>
              <a:tblGrid>
                <a:gridCol w="1189563">
                  <a:extLst>
                    <a:ext uri="{9D8B030D-6E8A-4147-A177-3AD203B41FA5}">
                      <a16:colId xmlns:a16="http://schemas.microsoft.com/office/drawing/2014/main" val="111901335"/>
                    </a:ext>
                  </a:extLst>
                </a:gridCol>
                <a:gridCol w="1189563">
                  <a:extLst>
                    <a:ext uri="{9D8B030D-6E8A-4147-A177-3AD203B41FA5}">
                      <a16:colId xmlns:a16="http://schemas.microsoft.com/office/drawing/2014/main" val="493589509"/>
                    </a:ext>
                  </a:extLst>
                </a:gridCol>
                <a:gridCol w="2055415">
                  <a:extLst>
                    <a:ext uri="{9D8B030D-6E8A-4147-A177-3AD203B41FA5}">
                      <a16:colId xmlns:a16="http://schemas.microsoft.com/office/drawing/2014/main" val="615538053"/>
                    </a:ext>
                  </a:extLst>
                </a:gridCol>
              </a:tblGrid>
              <a:tr h="357024">
                <a:tc>
                  <a:txBody>
                    <a:bodyPr/>
                    <a:lstStyle/>
                    <a:p>
                      <a:pPr algn="ctr"/>
                      <a:r>
                        <a:rPr lang="en-IN" sz="1400" b="1" kern="1200" dirty="0">
                          <a:solidFill>
                            <a:schemeClr val="lt1"/>
                          </a:solidFill>
                          <a:latin typeface="+mn-lt"/>
                          <a:ea typeface="+mn-ea"/>
                          <a:cs typeface="+mn-cs"/>
                        </a:rPr>
                        <a:t>S No.</a:t>
                      </a:r>
                    </a:p>
                  </a:txBody>
                  <a:tcPr anchor="ctr"/>
                </a:tc>
                <a:tc>
                  <a:txBody>
                    <a:bodyPr/>
                    <a:lstStyle/>
                    <a:p>
                      <a:pPr algn="ctr"/>
                      <a:r>
                        <a:rPr lang="en-IN" sz="1400" b="1" kern="1200" dirty="0">
                          <a:solidFill>
                            <a:schemeClr val="lt1"/>
                          </a:solidFill>
                          <a:latin typeface="+mn-lt"/>
                          <a:ea typeface="+mn-ea"/>
                          <a:cs typeface="+mn-cs"/>
                        </a:rPr>
                        <a:t>Website</a:t>
                      </a:r>
                    </a:p>
                  </a:txBody>
                  <a:tcPr anchor="ctr"/>
                </a:tc>
                <a:tc>
                  <a:txBody>
                    <a:bodyPr/>
                    <a:lstStyle/>
                    <a:p>
                      <a:pPr algn="ctr"/>
                      <a:r>
                        <a:rPr lang="en-IN" sz="1400" b="1" kern="1200" dirty="0">
                          <a:solidFill>
                            <a:schemeClr val="lt1"/>
                          </a:solidFill>
                          <a:latin typeface="+mn-lt"/>
                          <a:ea typeface="+mn-ea"/>
                          <a:cs typeface="+mn-cs"/>
                        </a:rPr>
                        <a:t>No of Backlinks</a:t>
                      </a:r>
                    </a:p>
                  </a:txBody>
                  <a:tcPr anchor="ctr"/>
                </a:tc>
                <a:extLst>
                  <a:ext uri="{0D108BD9-81ED-4DB2-BD59-A6C34878D82A}">
                    <a16:rowId xmlns:a16="http://schemas.microsoft.com/office/drawing/2014/main" val="3689082139"/>
                  </a:ext>
                </a:extLst>
              </a:tr>
              <a:tr h="504502">
                <a:tc>
                  <a:txBody>
                    <a:bodyPr/>
                    <a:lstStyle/>
                    <a:p>
                      <a:pPr algn="ctr"/>
                      <a:r>
                        <a:rPr lang="en-IN" sz="1400" kern="1200" dirty="0">
                          <a:solidFill>
                            <a:schemeClr val="dk1"/>
                          </a:solidFill>
                          <a:latin typeface="+mn-lt"/>
                          <a:ea typeface="+mn-ea"/>
                          <a:cs typeface="+mn-cs"/>
                        </a:rPr>
                        <a:t>1</a:t>
                      </a:r>
                    </a:p>
                  </a:txBody>
                  <a:tcPr anchor="ctr"/>
                </a:tc>
                <a:tc>
                  <a:txBody>
                    <a:bodyPr/>
                    <a:lstStyle/>
                    <a:p>
                      <a:pPr algn="ctr"/>
                      <a:r>
                        <a:rPr lang="en-IN" sz="1400" kern="1200" dirty="0">
                          <a:solidFill>
                            <a:schemeClr val="dk1"/>
                          </a:solidFill>
                          <a:latin typeface="+mn-lt"/>
                          <a:ea typeface="+mn-ea"/>
                          <a:cs typeface="+mn-cs"/>
                        </a:rPr>
                        <a:t>Ohsogo</a:t>
                      </a:r>
                    </a:p>
                  </a:txBody>
                  <a:tcPr anchor="ctr"/>
                </a:tc>
                <a:tc>
                  <a:txBody>
                    <a:bodyPr/>
                    <a:lstStyle/>
                    <a:p>
                      <a:pPr algn="ctr"/>
                      <a:r>
                        <a:rPr lang="en-IN" sz="1400" kern="1200" dirty="0">
                          <a:solidFill>
                            <a:schemeClr val="dk1"/>
                          </a:solidFill>
                          <a:latin typeface="+mn-lt"/>
                          <a:ea typeface="+mn-ea"/>
                          <a:cs typeface="+mn-cs"/>
                        </a:rPr>
                        <a:t>595</a:t>
                      </a:r>
                    </a:p>
                  </a:txBody>
                  <a:tcPr anchor="ctr"/>
                </a:tc>
                <a:extLst>
                  <a:ext uri="{0D108BD9-81ED-4DB2-BD59-A6C34878D82A}">
                    <a16:rowId xmlns:a16="http://schemas.microsoft.com/office/drawing/2014/main" val="1217687398"/>
                  </a:ext>
                </a:extLst>
              </a:tr>
              <a:tr h="504502">
                <a:tc>
                  <a:txBody>
                    <a:bodyPr/>
                    <a:lstStyle/>
                    <a:p>
                      <a:pPr algn="ctr"/>
                      <a:r>
                        <a:rPr lang="en-IN" sz="1400" kern="1200" dirty="0">
                          <a:solidFill>
                            <a:schemeClr val="dk1"/>
                          </a:solidFill>
                          <a:latin typeface="+mn-lt"/>
                          <a:ea typeface="+mn-ea"/>
                          <a:cs typeface="+mn-cs"/>
                        </a:rPr>
                        <a:t>2</a:t>
                      </a:r>
                    </a:p>
                  </a:txBody>
                  <a:tcPr anchor="ctr"/>
                </a:tc>
                <a:tc>
                  <a:txBody>
                    <a:bodyPr/>
                    <a:lstStyle/>
                    <a:p>
                      <a:pPr algn="ctr"/>
                      <a:r>
                        <a:rPr lang="en-IN" sz="1400" kern="1200" dirty="0">
                          <a:solidFill>
                            <a:schemeClr val="dk1"/>
                          </a:solidFill>
                          <a:latin typeface="+mn-lt"/>
                          <a:ea typeface="+mn-ea"/>
                          <a:cs typeface="+mn-cs"/>
                        </a:rPr>
                        <a:t>Shajgoj</a:t>
                      </a:r>
                    </a:p>
                  </a:txBody>
                  <a:tcPr anchor="ctr"/>
                </a:tc>
                <a:tc>
                  <a:txBody>
                    <a:bodyPr/>
                    <a:lstStyle/>
                    <a:p>
                      <a:pPr algn="ctr"/>
                      <a:r>
                        <a:rPr lang="en-IN" sz="1400" kern="1200" dirty="0">
                          <a:solidFill>
                            <a:schemeClr val="dk1"/>
                          </a:solidFill>
                          <a:latin typeface="+mn-lt"/>
                          <a:ea typeface="+mn-ea"/>
                          <a:cs typeface="+mn-cs"/>
                        </a:rPr>
                        <a:t>54k</a:t>
                      </a:r>
                    </a:p>
                  </a:txBody>
                  <a:tcPr anchor="ctr"/>
                </a:tc>
                <a:extLst>
                  <a:ext uri="{0D108BD9-81ED-4DB2-BD59-A6C34878D82A}">
                    <a16:rowId xmlns:a16="http://schemas.microsoft.com/office/drawing/2014/main" val="2069864043"/>
                  </a:ext>
                </a:extLst>
              </a:tr>
              <a:tr h="504502">
                <a:tc>
                  <a:txBody>
                    <a:bodyPr/>
                    <a:lstStyle/>
                    <a:p>
                      <a:pPr algn="ctr"/>
                      <a:r>
                        <a:rPr lang="en-IN" sz="1400" kern="1200" dirty="0">
                          <a:solidFill>
                            <a:schemeClr val="dk1"/>
                          </a:solidFill>
                          <a:latin typeface="+mn-lt"/>
                          <a:ea typeface="+mn-ea"/>
                          <a:cs typeface="+mn-cs"/>
                        </a:rPr>
                        <a:t>3</a:t>
                      </a:r>
                    </a:p>
                  </a:txBody>
                  <a:tcPr anchor="ctr"/>
                </a:tc>
                <a:tc>
                  <a:txBody>
                    <a:bodyPr/>
                    <a:lstStyle/>
                    <a:p>
                      <a:pPr algn="ctr"/>
                      <a:r>
                        <a:rPr lang="en-IN" sz="1400" kern="1200" dirty="0">
                          <a:solidFill>
                            <a:schemeClr val="dk1"/>
                          </a:solidFill>
                          <a:latin typeface="+mn-lt"/>
                          <a:ea typeface="+mn-ea"/>
                          <a:cs typeface="+mn-cs"/>
                        </a:rPr>
                        <a:t>Daraz</a:t>
                      </a:r>
                    </a:p>
                  </a:txBody>
                  <a:tcPr anchor="ctr"/>
                </a:tc>
                <a:tc>
                  <a:txBody>
                    <a:bodyPr/>
                    <a:lstStyle/>
                    <a:p>
                      <a:pPr algn="ctr"/>
                      <a:r>
                        <a:rPr lang="en-IN" sz="1400" kern="1200" dirty="0">
                          <a:solidFill>
                            <a:schemeClr val="dk1"/>
                          </a:solidFill>
                          <a:latin typeface="+mn-lt"/>
                          <a:ea typeface="+mn-ea"/>
                          <a:cs typeface="+mn-cs"/>
                        </a:rPr>
                        <a:t>445K</a:t>
                      </a:r>
                    </a:p>
                  </a:txBody>
                  <a:tcPr anchor="ctr"/>
                </a:tc>
                <a:extLst>
                  <a:ext uri="{0D108BD9-81ED-4DB2-BD59-A6C34878D82A}">
                    <a16:rowId xmlns:a16="http://schemas.microsoft.com/office/drawing/2014/main" val="926304051"/>
                  </a:ext>
                </a:extLst>
              </a:tr>
              <a:tr h="504502">
                <a:tc>
                  <a:txBody>
                    <a:bodyPr/>
                    <a:lstStyle/>
                    <a:p>
                      <a:pPr algn="ctr"/>
                      <a:r>
                        <a:rPr lang="en-IN" sz="1400" kern="1200" dirty="0">
                          <a:solidFill>
                            <a:schemeClr val="dk1"/>
                          </a:solidFill>
                          <a:latin typeface="+mn-lt"/>
                          <a:ea typeface="+mn-ea"/>
                          <a:cs typeface="+mn-cs"/>
                        </a:rPr>
                        <a:t>4</a:t>
                      </a:r>
                    </a:p>
                  </a:txBody>
                  <a:tcPr anchor="ctr"/>
                </a:tc>
                <a:tc>
                  <a:txBody>
                    <a:bodyPr/>
                    <a:lstStyle/>
                    <a:p>
                      <a:pPr algn="ctr"/>
                      <a:r>
                        <a:rPr lang="en-IN" sz="1400" kern="1200" dirty="0">
                          <a:solidFill>
                            <a:schemeClr val="dk1"/>
                          </a:solidFill>
                          <a:latin typeface="+mn-lt"/>
                          <a:ea typeface="+mn-ea"/>
                          <a:cs typeface="+mn-cs"/>
                        </a:rPr>
                        <a:t>Nykaa</a:t>
                      </a:r>
                    </a:p>
                  </a:txBody>
                  <a:tcPr anchor="ctr"/>
                </a:tc>
                <a:tc>
                  <a:txBody>
                    <a:bodyPr/>
                    <a:lstStyle/>
                    <a:p>
                      <a:pPr marL="0" algn="ctr" defTabSz="1219170" rtl="0" eaLnBrk="1" latinLnBrk="0" hangingPunct="1"/>
                      <a:r>
                        <a:rPr lang="en-IN" sz="1400" kern="1200" dirty="0">
                          <a:solidFill>
                            <a:schemeClr val="dk1"/>
                          </a:solidFill>
                          <a:latin typeface="+mn-lt"/>
                          <a:ea typeface="+mn-ea"/>
                          <a:cs typeface="+mn-cs"/>
                        </a:rPr>
                        <a:t>1.4M</a:t>
                      </a:r>
                    </a:p>
                  </a:txBody>
                  <a:tcPr anchor="ctr"/>
                </a:tc>
                <a:extLst>
                  <a:ext uri="{0D108BD9-81ED-4DB2-BD59-A6C34878D82A}">
                    <a16:rowId xmlns:a16="http://schemas.microsoft.com/office/drawing/2014/main" val="1441559225"/>
                  </a:ext>
                </a:extLst>
              </a:tr>
            </a:tbl>
          </a:graphicData>
        </a:graphic>
      </p:graphicFrame>
      <p:graphicFrame>
        <p:nvGraphicFramePr>
          <p:cNvPr id="12" name="Chart 11">
            <a:extLst>
              <a:ext uri="{FF2B5EF4-FFF2-40B4-BE49-F238E27FC236}">
                <a16:creationId xmlns:a16="http://schemas.microsoft.com/office/drawing/2014/main" id="{A9E26B23-4BBB-F6C5-720D-C8F61CB1095F}"/>
              </a:ext>
            </a:extLst>
          </p:cNvPr>
          <p:cNvGraphicFramePr/>
          <p:nvPr>
            <p:extLst>
              <p:ext uri="{D42A27DB-BD31-4B8C-83A1-F6EECF244321}">
                <p14:modId xmlns:p14="http://schemas.microsoft.com/office/powerpoint/2010/main" val="4245637632"/>
              </p:ext>
            </p:extLst>
          </p:nvPr>
        </p:nvGraphicFramePr>
        <p:xfrm>
          <a:off x="5988539" y="2619639"/>
          <a:ext cx="5369657" cy="291155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6" name="Object 15">
            <a:extLst>
              <a:ext uri="{FF2B5EF4-FFF2-40B4-BE49-F238E27FC236}">
                <a16:creationId xmlns:a16="http://schemas.microsoft.com/office/drawing/2014/main" id="{7426EA77-90D2-E82A-B293-3557C6B4B6BF}"/>
              </a:ext>
            </a:extLst>
          </p:cNvPr>
          <p:cNvGraphicFramePr>
            <a:graphicFrameLocks noChangeAspect="1"/>
          </p:cNvGraphicFramePr>
          <p:nvPr>
            <p:extLst>
              <p:ext uri="{D42A27DB-BD31-4B8C-83A1-F6EECF244321}">
                <p14:modId xmlns:p14="http://schemas.microsoft.com/office/powerpoint/2010/main" val="2107483481"/>
              </p:ext>
            </p:extLst>
          </p:nvPr>
        </p:nvGraphicFramePr>
        <p:xfrm>
          <a:off x="7156450" y="1658422"/>
          <a:ext cx="1139825" cy="990600"/>
        </p:xfrm>
        <a:graphic>
          <a:graphicData uri="http://schemas.openxmlformats.org/presentationml/2006/ole">
            <mc:AlternateContent xmlns:mc="http://schemas.openxmlformats.org/markup-compatibility/2006">
              <mc:Choice xmlns:v="urn:schemas-microsoft-com:vml" Requires="v">
                <p:oleObj name="Document" showAsIcon="1" r:id="rId7" imgW="914400" imgH="792417" progId="Word.Document.12">
                  <p:embed/>
                </p:oleObj>
              </mc:Choice>
              <mc:Fallback>
                <p:oleObj name="Document" showAsIcon="1" r:id="rId7" imgW="914400" imgH="792417" progId="Word.Document.12">
                  <p:embed/>
                  <p:pic>
                    <p:nvPicPr>
                      <p:cNvPr id="0" name=""/>
                      <p:cNvPicPr/>
                      <p:nvPr/>
                    </p:nvPicPr>
                    <p:blipFill>
                      <a:blip r:embed="rId8"/>
                      <a:stretch>
                        <a:fillRect/>
                      </a:stretch>
                    </p:blipFill>
                    <p:spPr>
                      <a:xfrm>
                        <a:off x="7156450" y="1658422"/>
                        <a:ext cx="1139825" cy="990600"/>
                      </a:xfrm>
                      <a:prstGeom prst="rect">
                        <a:avLst/>
                      </a:prstGeom>
                    </p:spPr>
                  </p:pic>
                </p:oleObj>
              </mc:Fallback>
            </mc:AlternateContent>
          </a:graphicData>
        </a:graphic>
      </p:graphicFrame>
    </p:spTree>
    <p:extLst>
      <p:ext uri="{BB962C8B-B14F-4D97-AF65-F5344CB8AC3E}">
        <p14:creationId xmlns:p14="http://schemas.microsoft.com/office/powerpoint/2010/main" val="4046237640"/>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BB8A81A3-EA05-47BC-845F-3082E80D5039}"/>
              </a:ext>
            </a:extLst>
          </p:cNvPr>
          <p:cNvSpPr/>
          <p:nvPr/>
        </p:nvSpPr>
        <p:spPr>
          <a:xfrm>
            <a:off x="529583" y="3958217"/>
            <a:ext cx="11166389" cy="769441"/>
          </a:xfrm>
          <a:prstGeom prst="rect">
            <a:avLst/>
          </a:prstGeom>
        </p:spPr>
        <p:txBody>
          <a:bodyPr wrap="square">
            <a:spAutoFit/>
          </a:bodyPr>
          <a:lstStyle/>
          <a:p>
            <a:pPr defTabSz="1219170">
              <a:defRPr/>
            </a:pPr>
            <a:r>
              <a:rPr lang="en-US" altLang="zh-CN"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Customer Acquisition Report</a:t>
            </a:r>
            <a:endParaRPr lang="zh-CN" altLang="en-US"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pSp>
        <p:nvGrpSpPr>
          <p:cNvPr id="4" name="组合 3">
            <a:extLst>
              <a:ext uri="{FF2B5EF4-FFF2-40B4-BE49-F238E27FC236}">
                <a16:creationId xmlns:a16="http://schemas.microsoft.com/office/drawing/2014/main" id="{E68C55C8-0BEF-498E-B166-DD1E58CB3EEA}"/>
              </a:ext>
            </a:extLst>
          </p:cNvPr>
          <p:cNvGrpSpPr/>
          <p:nvPr/>
        </p:nvGrpSpPr>
        <p:grpSpPr>
          <a:xfrm>
            <a:off x="3076664" y="5368500"/>
            <a:ext cx="1249680" cy="213360"/>
            <a:chOff x="929640" y="5638800"/>
            <a:chExt cx="1249680" cy="213360"/>
          </a:xfrm>
        </p:grpSpPr>
        <p:sp>
          <p:nvSpPr>
            <p:cNvPr id="3" name="椭圆 2">
              <a:extLst>
                <a:ext uri="{FF2B5EF4-FFF2-40B4-BE49-F238E27FC236}">
                  <a16:creationId xmlns:a16="http://schemas.microsoft.com/office/drawing/2014/main" id="{4011037E-1C59-4F57-B6F9-06CCB328088E}"/>
                </a:ext>
              </a:extLst>
            </p:cNvPr>
            <p:cNvSpPr/>
            <p:nvPr/>
          </p:nvSpPr>
          <p:spPr>
            <a:xfrm>
              <a:off x="92964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5" name="椭圆 54">
              <a:extLst>
                <a:ext uri="{FF2B5EF4-FFF2-40B4-BE49-F238E27FC236}">
                  <a16:creationId xmlns:a16="http://schemas.microsoft.com/office/drawing/2014/main" id="{D4943364-C55E-43AC-914B-3D57014E4C76}"/>
                </a:ext>
              </a:extLst>
            </p:cNvPr>
            <p:cNvSpPr/>
            <p:nvPr/>
          </p:nvSpPr>
          <p:spPr>
            <a:xfrm>
              <a:off x="144780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6" name="椭圆 55">
              <a:extLst>
                <a:ext uri="{FF2B5EF4-FFF2-40B4-BE49-F238E27FC236}">
                  <a16:creationId xmlns:a16="http://schemas.microsoft.com/office/drawing/2014/main" id="{8866947B-A247-4CED-BB16-BAB90312DD36}"/>
                </a:ext>
              </a:extLst>
            </p:cNvPr>
            <p:cNvSpPr/>
            <p:nvPr/>
          </p:nvSpPr>
          <p:spPr>
            <a:xfrm>
              <a:off x="196596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pic>
        <p:nvPicPr>
          <p:cNvPr id="12" name="图片 11">
            <a:extLst>
              <a:ext uri="{FF2B5EF4-FFF2-40B4-BE49-F238E27FC236}">
                <a16:creationId xmlns:a16="http://schemas.microsoft.com/office/drawing/2014/main" id="{882FDD6E-DFB9-4E68-86B8-3544D98CA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981865" y="202103"/>
            <a:ext cx="4515868" cy="3516585"/>
          </a:xfrm>
          <a:prstGeom prst="rect">
            <a:avLst/>
          </a:prstGeom>
        </p:spPr>
      </p:pic>
    </p:spTree>
    <p:extLst>
      <p:ext uri="{BB962C8B-B14F-4D97-AF65-F5344CB8AC3E}">
        <p14:creationId xmlns:p14="http://schemas.microsoft.com/office/powerpoint/2010/main" val="2011267155"/>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6">
            <a:extLst>
              <a:ext uri="{FF2B5EF4-FFF2-40B4-BE49-F238E27FC236}">
                <a16:creationId xmlns:a16="http://schemas.microsoft.com/office/drawing/2014/main" id="{DCA39C4D-B046-3F43-033E-F4325B8656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5" name="矩形 1">
            <a:extLst>
              <a:ext uri="{FF2B5EF4-FFF2-40B4-BE49-F238E27FC236}">
                <a16:creationId xmlns:a16="http://schemas.microsoft.com/office/drawing/2014/main" id="{9975F582-C65C-5CF6-F68A-C3BCB839AB18}"/>
              </a:ext>
            </a:extLst>
          </p:cNvPr>
          <p:cNvSpPr/>
          <p:nvPr/>
        </p:nvSpPr>
        <p:spPr>
          <a:xfrm>
            <a:off x="1684944" y="635296"/>
            <a:ext cx="5146537" cy="523220"/>
          </a:xfrm>
          <a:prstGeom prst="rect">
            <a:avLst/>
          </a:prstGeom>
        </p:spPr>
        <p:txBody>
          <a:bodyPr wrap="none">
            <a:spAutoFit/>
          </a:bodyPr>
          <a:lstStyle/>
          <a:p>
            <a:pPr defTabSz="1219170">
              <a:defRPr/>
            </a:pPr>
            <a:r>
              <a:rPr lang="en-US" altLang="zh-CN" sz="2800" dirty="0">
                <a:solidFill>
                  <a:prstClr val="black">
                    <a:lumMod val="75000"/>
                    <a:lumOff val="25000"/>
                  </a:prstClr>
                </a:solidFill>
                <a:ea typeface="思源黑体 CN Medium" panose="020B0600000000000000" pitchFamily="34" charset="-122"/>
                <a:sym typeface="字魂59号-创粗黑" panose="00000500000000000000" pitchFamily="2" charset="-122"/>
              </a:rPr>
              <a:t>Customer Acquisition Report</a:t>
            </a:r>
            <a:endParaRPr lang="zh-CN" altLang="en-US" sz="2800" dirty="0">
              <a:solidFill>
                <a:prstClr val="black">
                  <a:lumMod val="75000"/>
                  <a:lumOff val="25000"/>
                </a:prstClr>
              </a:solidFill>
              <a:ea typeface="思源黑体 CN Medium" panose="020B0600000000000000" pitchFamily="34" charset="-122"/>
              <a:sym typeface="字魂59号-创粗黑" panose="00000500000000000000" pitchFamily="2" charset="-122"/>
            </a:endParaRPr>
          </a:p>
        </p:txBody>
      </p:sp>
      <p:sp>
        <p:nvSpPr>
          <p:cNvPr id="4" name="Rectangle 3">
            <a:extLst>
              <a:ext uri="{FF2B5EF4-FFF2-40B4-BE49-F238E27FC236}">
                <a16:creationId xmlns:a16="http://schemas.microsoft.com/office/drawing/2014/main" id="{2E9C9C6C-EBC8-FF16-1FFF-106BAB3F430F}"/>
              </a:ext>
            </a:extLst>
          </p:cNvPr>
          <p:cNvSpPr/>
          <p:nvPr/>
        </p:nvSpPr>
        <p:spPr>
          <a:xfrm>
            <a:off x="936448" y="1696066"/>
            <a:ext cx="9363252" cy="2634183"/>
          </a:xfrm>
          <a:prstGeom prst="rect">
            <a:avLst/>
          </a:prstGeom>
        </p:spPr>
        <p:txBody>
          <a:bodyPr wrap="square">
            <a:spAutoFit/>
          </a:bodyPr>
          <a:lstStyle/>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ea typeface="思源黑体 CN Medium" panose="020B0600000000000000" pitchFamily="34" charset="-122"/>
                <a:sym typeface="字魂59号-创粗黑" panose="00000500000000000000" pitchFamily="2" charset="-122"/>
              </a:rPr>
              <a:t>Analyzed &amp; Collated the data over 6 months ( Oct-22 to May-23 ) pertaining to customer acquisitions in order to gain insights using excel, google slides to represent the data.</a:t>
            </a:r>
          </a:p>
          <a:p>
            <a:pPr marL="285750" indent="-285750" algn="just" defTabSz="609570">
              <a:lnSpc>
                <a:spcPct val="150000"/>
              </a:lnSpc>
              <a:buFont typeface="Arial" panose="020B0604020202020204" pitchFamily="34" charset="0"/>
              <a:buChar char="•"/>
            </a:pPr>
            <a:endParaRPr lang="en-US" altLang="zh-CN" sz="1600" dirty="0">
              <a:solidFill>
                <a:prstClr val="black">
                  <a:lumMod val="75000"/>
                  <a:lumOff val="25000"/>
                </a:prstClr>
              </a:solidFill>
              <a:ea typeface="思源黑体 CN Medium" panose="020B0600000000000000" pitchFamily="34" charset="-122"/>
              <a:sym typeface="字魂59号-创粗黑" panose="00000500000000000000" pitchFamily="2" charset="-122"/>
            </a:endParaRP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ea typeface="思源黑体 CN Medium" panose="020B0600000000000000" pitchFamily="34" charset="-122"/>
                <a:sym typeface="字魂59号-创粗黑" panose="00000500000000000000" pitchFamily="2" charset="-122"/>
              </a:rPr>
              <a:t>Collated Data: </a:t>
            </a:r>
          </a:p>
          <a:p>
            <a:pPr marL="285750" indent="-285750" algn="just" defTabSz="609570">
              <a:lnSpc>
                <a:spcPct val="150000"/>
              </a:lnSpc>
              <a:buFont typeface="Arial" panose="020B0604020202020204" pitchFamily="34" charset="0"/>
              <a:buChar char="•"/>
            </a:pPr>
            <a:endParaRPr lang="en-US" altLang="zh-CN" sz="1600" dirty="0">
              <a:solidFill>
                <a:prstClr val="black">
                  <a:lumMod val="75000"/>
                  <a:lumOff val="25000"/>
                </a:prstClr>
              </a:solidFill>
              <a:ea typeface="思源黑体 CN Medium" panose="020B0600000000000000" pitchFamily="34" charset="-122"/>
              <a:sym typeface="字魂59号-创粗黑" panose="00000500000000000000" pitchFamily="2" charset="-122"/>
            </a:endParaRP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ea typeface="思源黑体 CN Medium" panose="020B0600000000000000" pitchFamily="34" charset="-122"/>
                <a:sym typeface="字魂59号-创粗黑" panose="00000500000000000000" pitchFamily="2" charset="-122"/>
              </a:rPr>
              <a:t>Trend of Data: </a:t>
            </a:r>
          </a:p>
          <a:p>
            <a:pPr marL="285750" indent="-285750" algn="just" defTabSz="609570">
              <a:lnSpc>
                <a:spcPct val="150000"/>
              </a:lnSpc>
              <a:buFont typeface="Arial" panose="020B0604020202020204" pitchFamily="34" charset="0"/>
              <a:buChar char="•"/>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aphicFrame>
        <p:nvGraphicFramePr>
          <p:cNvPr id="7" name="Chart 6">
            <a:extLst>
              <a:ext uri="{FF2B5EF4-FFF2-40B4-BE49-F238E27FC236}">
                <a16:creationId xmlns:a16="http://schemas.microsoft.com/office/drawing/2014/main" id="{8A078641-8E71-75C7-5BE8-81C3BB2D9B07}"/>
              </a:ext>
            </a:extLst>
          </p:cNvPr>
          <p:cNvGraphicFramePr/>
          <p:nvPr/>
        </p:nvGraphicFramePr>
        <p:xfrm>
          <a:off x="6096000" y="2521147"/>
          <a:ext cx="5369657" cy="3306899"/>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Chart 11">
            <a:extLst>
              <a:ext uri="{FF2B5EF4-FFF2-40B4-BE49-F238E27FC236}">
                <a16:creationId xmlns:a16="http://schemas.microsoft.com/office/drawing/2014/main" id="{A9E26B23-4BBB-F6C5-720D-C8F61CB1095F}"/>
              </a:ext>
            </a:extLst>
          </p:cNvPr>
          <p:cNvGraphicFramePr/>
          <p:nvPr/>
        </p:nvGraphicFramePr>
        <p:xfrm>
          <a:off x="5988539" y="2592603"/>
          <a:ext cx="5369657" cy="291155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 name="Object 2">
            <a:extLst>
              <a:ext uri="{FF2B5EF4-FFF2-40B4-BE49-F238E27FC236}">
                <a16:creationId xmlns:a16="http://schemas.microsoft.com/office/drawing/2014/main" id="{6FA14C5D-1FC1-951A-4D45-7BEFE5724B4E}"/>
              </a:ext>
            </a:extLst>
          </p:cNvPr>
          <p:cNvGraphicFramePr>
            <a:graphicFrameLocks noChangeAspect="1"/>
          </p:cNvGraphicFramePr>
          <p:nvPr>
            <p:extLst>
              <p:ext uri="{D42A27DB-BD31-4B8C-83A1-F6EECF244321}">
                <p14:modId xmlns:p14="http://schemas.microsoft.com/office/powerpoint/2010/main" val="7525536"/>
              </p:ext>
            </p:extLst>
          </p:nvPr>
        </p:nvGraphicFramePr>
        <p:xfrm>
          <a:off x="2601824" y="2799422"/>
          <a:ext cx="914400" cy="792163"/>
        </p:xfrm>
        <a:graphic>
          <a:graphicData uri="http://schemas.openxmlformats.org/presentationml/2006/ole">
            <mc:AlternateContent xmlns:mc="http://schemas.openxmlformats.org/markup-compatibility/2006">
              <mc:Choice xmlns:v="urn:schemas-microsoft-com:vml" Requires="v">
                <p:oleObj name="Worksheet" showAsIcon="1" r:id="rId7" imgW="914400" imgH="792417" progId="Excel.Sheet.12">
                  <p:embed/>
                </p:oleObj>
              </mc:Choice>
              <mc:Fallback>
                <p:oleObj name="Worksheet" showAsIcon="1" r:id="rId7" imgW="914400" imgH="792417" progId="Excel.Sheet.12">
                  <p:embed/>
                  <p:pic>
                    <p:nvPicPr>
                      <p:cNvPr id="0" name=""/>
                      <p:cNvPicPr/>
                      <p:nvPr/>
                    </p:nvPicPr>
                    <p:blipFill>
                      <a:blip r:embed="rId8"/>
                      <a:stretch>
                        <a:fillRect/>
                      </a:stretch>
                    </p:blipFill>
                    <p:spPr>
                      <a:xfrm>
                        <a:off x="2601824" y="2799422"/>
                        <a:ext cx="914400" cy="792163"/>
                      </a:xfrm>
                      <a:prstGeom prst="rect">
                        <a:avLst/>
                      </a:prstGeom>
                    </p:spPr>
                  </p:pic>
                </p:oleObj>
              </mc:Fallback>
            </mc:AlternateContent>
          </a:graphicData>
        </a:graphic>
      </p:graphicFrame>
      <p:graphicFrame>
        <p:nvGraphicFramePr>
          <p:cNvPr id="6" name="Object 5">
            <a:hlinkClick r:id="" action="ppaction://ole?verb=0"/>
            <a:extLst>
              <a:ext uri="{FF2B5EF4-FFF2-40B4-BE49-F238E27FC236}">
                <a16:creationId xmlns:a16="http://schemas.microsoft.com/office/drawing/2014/main" id="{8287AC74-65E3-4307-F617-8A41D93F7CEE}"/>
              </a:ext>
            </a:extLst>
          </p:cNvPr>
          <p:cNvGraphicFramePr>
            <a:graphicFrameLocks noChangeAspect="1"/>
          </p:cNvGraphicFramePr>
          <p:nvPr>
            <p:extLst>
              <p:ext uri="{D42A27DB-BD31-4B8C-83A1-F6EECF244321}">
                <p14:modId xmlns:p14="http://schemas.microsoft.com/office/powerpoint/2010/main" val="3322723104"/>
              </p:ext>
            </p:extLst>
          </p:nvPr>
        </p:nvGraphicFramePr>
        <p:xfrm>
          <a:off x="2601824" y="3526689"/>
          <a:ext cx="914400" cy="792163"/>
        </p:xfrm>
        <a:graphic>
          <a:graphicData uri="http://schemas.openxmlformats.org/presentationml/2006/ole">
            <mc:AlternateContent xmlns:mc="http://schemas.openxmlformats.org/markup-compatibility/2006">
              <mc:Choice xmlns:v="urn:schemas-microsoft-com:vml" Requires="v">
                <p:oleObj name="Presentation" showAsIcon="1" r:id="rId9" imgW="914400" imgH="792417" progId="PowerPoint.Show.12">
                  <p:embed/>
                </p:oleObj>
              </mc:Choice>
              <mc:Fallback>
                <p:oleObj name="Presentation" showAsIcon="1" r:id="rId9" imgW="914400" imgH="792417" progId="PowerPoint.Show.12">
                  <p:embed/>
                  <p:pic>
                    <p:nvPicPr>
                      <p:cNvPr id="0" name=""/>
                      <p:cNvPicPr/>
                      <p:nvPr/>
                    </p:nvPicPr>
                    <p:blipFill>
                      <a:blip r:embed="rId10"/>
                      <a:stretch>
                        <a:fillRect/>
                      </a:stretch>
                    </p:blipFill>
                    <p:spPr>
                      <a:xfrm>
                        <a:off x="2601824" y="3526689"/>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3414086031"/>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4">
            <a:extLst>
              <a:ext uri="{FF2B5EF4-FFF2-40B4-BE49-F238E27FC236}">
                <a16:creationId xmlns:a16="http://schemas.microsoft.com/office/drawing/2014/main" id="{439D6A5B-9213-DD27-71E4-371D968214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976140">
            <a:off x="6461348" y="-53309"/>
            <a:ext cx="8943701" cy="6964616"/>
          </a:xfrm>
          <a:prstGeom prst="rect">
            <a:avLst/>
          </a:prstGeom>
        </p:spPr>
      </p:pic>
      <p:sp>
        <p:nvSpPr>
          <p:cNvPr id="5" name="矩形 12">
            <a:extLst>
              <a:ext uri="{FF2B5EF4-FFF2-40B4-BE49-F238E27FC236}">
                <a16:creationId xmlns:a16="http://schemas.microsoft.com/office/drawing/2014/main" id="{3987C52B-A29D-6C06-BAED-C798E90BA757}"/>
              </a:ext>
            </a:extLst>
          </p:cNvPr>
          <p:cNvSpPr/>
          <p:nvPr/>
        </p:nvSpPr>
        <p:spPr>
          <a:xfrm>
            <a:off x="883055" y="2615618"/>
            <a:ext cx="6669949" cy="1323439"/>
          </a:xfrm>
          <a:prstGeom prst="rect">
            <a:avLst/>
          </a:prstGeom>
        </p:spPr>
        <p:txBody>
          <a:bodyPr wrap="square">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altLang="zh-CN" sz="8000" b="0" i="0" u="none" strike="noStrike" kern="1200" cap="none" normalizeH="0" baseline="0" noProof="0" dirty="0">
                <a:ln>
                  <a:noFill/>
                </a:ln>
                <a:solidFill>
                  <a:srgbClr val="39425D"/>
                </a:solidFill>
                <a:effectLst/>
                <a:uLnTx/>
                <a:uFillTx/>
                <a:latin typeface="思源黑体 CN Heavy" panose="020B0A00000000000000" pitchFamily="34" charset="-122"/>
                <a:ea typeface="思源黑体 CN Heavy" panose="020B0A00000000000000" pitchFamily="34" charset="-122"/>
                <a:cs typeface="+mn-ea"/>
                <a:sym typeface="字魂59号-创粗黑" panose="00000500000000000000" pitchFamily="2" charset="-122"/>
              </a:rPr>
              <a:t>Thank You</a:t>
            </a:r>
            <a:endParaRPr kumimoji="0" lang="zh-CN" altLang="en-US" sz="8000" b="0" i="0" u="none" strike="noStrike" kern="1200" cap="none" normalizeH="0" baseline="0" noProof="0" dirty="0">
              <a:ln>
                <a:noFill/>
              </a:ln>
              <a:solidFill>
                <a:srgbClr val="39425D"/>
              </a:solidFill>
              <a:effectLst/>
              <a:uLnTx/>
              <a:uFillTx/>
              <a:latin typeface="思源黑体 CN Heavy" panose="020B0A00000000000000" pitchFamily="34" charset="-122"/>
              <a:ea typeface="思源黑体 CN Heavy" panose="020B0A00000000000000" pitchFamily="34" charset="-122"/>
              <a:cs typeface="+mn-ea"/>
              <a:sym typeface="字魂59号-创粗黑" panose="00000500000000000000" pitchFamily="2" charset="-122"/>
            </a:endParaRPr>
          </a:p>
        </p:txBody>
      </p:sp>
      <p:sp>
        <p:nvSpPr>
          <p:cNvPr id="6" name="矩形 19">
            <a:extLst>
              <a:ext uri="{FF2B5EF4-FFF2-40B4-BE49-F238E27FC236}">
                <a16:creationId xmlns:a16="http://schemas.microsoft.com/office/drawing/2014/main" id="{74E4D484-4773-7299-54D1-4855A56EEB3D}"/>
              </a:ext>
            </a:extLst>
          </p:cNvPr>
          <p:cNvSpPr/>
          <p:nvPr/>
        </p:nvSpPr>
        <p:spPr>
          <a:xfrm>
            <a:off x="975652" y="4268124"/>
            <a:ext cx="5708612" cy="369332"/>
          </a:xfrm>
          <a:prstGeom prst="rect">
            <a:avLst/>
          </a:prstGeom>
        </p:spPr>
        <p:txBody>
          <a:bodyPr wrap="square">
            <a:sp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600" normalizeH="0" baseline="0" noProof="0" dirty="0">
                <a:ln>
                  <a:noFill/>
                </a:ln>
                <a:solidFill>
                  <a:srgbClr val="000000">
                    <a:lumMod val="75000"/>
                    <a:lumOff val="25000"/>
                  </a:srgbClr>
                </a:solidFill>
                <a:effectLst/>
                <a:uLnTx/>
                <a:uFillTx/>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Reported by: Sachit</a:t>
            </a:r>
            <a:r>
              <a:rPr kumimoji="0" lang="en-US" altLang="zh-CN" sz="1800" b="0" i="0" u="none" strike="noStrike" kern="1200" cap="none" spc="600" normalizeH="0" noProof="0" dirty="0">
                <a:ln>
                  <a:noFill/>
                </a:ln>
                <a:solidFill>
                  <a:srgbClr val="000000">
                    <a:lumMod val="75000"/>
                    <a:lumOff val="25000"/>
                  </a:srgbClr>
                </a:solidFill>
                <a:effectLst/>
                <a:uLnTx/>
                <a:uFillTx/>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 Gupta</a:t>
            </a:r>
            <a:endParaRPr kumimoji="0" lang="zh-CN" altLang="en-US" sz="1800" b="0" i="0" u="none" strike="noStrike" kern="1200" cap="none" spc="600" normalizeH="0" baseline="0" noProof="0" dirty="0">
              <a:ln>
                <a:noFill/>
              </a:ln>
              <a:solidFill>
                <a:srgbClr val="000000">
                  <a:lumMod val="75000"/>
                  <a:lumOff val="25000"/>
                </a:srgbClr>
              </a:solidFill>
              <a:effectLst/>
              <a:uLnTx/>
              <a:uFillTx/>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aphicFrame>
        <p:nvGraphicFramePr>
          <p:cNvPr id="7" name="对象 20">
            <a:extLst>
              <a:ext uri="{FF2B5EF4-FFF2-40B4-BE49-F238E27FC236}">
                <a16:creationId xmlns:a16="http://schemas.microsoft.com/office/drawing/2014/main" id="{30FC14AD-02DF-DFEC-6E4D-311AC102A44E}"/>
              </a:ext>
            </a:extLst>
          </p:cNvPr>
          <p:cNvGraphicFramePr>
            <a:graphicFrameLocks noChangeAspect="1"/>
          </p:cNvGraphicFramePr>
          <p:nvPr>
            <p:extLst>
              <p:ext uri="{D42A27DB-BD31-4B8C-83A1-F6EECF244321}">
                <p14:modId xmlns:p14="http://schemas.microsoft.com/office/powerpoint/2010/main" val="2051649851"/>
              </p:ext>
            </p:extLst>
          </p:nvPr>
        </p:nvGraphicFramePr>
        <p:xfrm>
          <a:off x="232833" y="2785300"/>
          <a:ext cx="1511301" cy="2927976"/>
        </p:xfrm>
        <a:graphic>
          <a:graphicData uri="http://schemas.openxmlformats.org/presentationml/2006/ole">
            <mc:AlternateContent xmlns:mc="http://schemas.openxmlformats.org/markup-compatibility/2006">
              <mc:Choice xmlns:v="urn:schemas-microsoft-com:vml" Requires="v">
                <p:oleObj name="CorelDRAW" r:id="rId4" imgW="887179" imgH="1719618" progId="CorelDraw.Graphic.18">
                  <p:embed/>
                </p:oleObj>
              </mc:Choice>
              <mc:Fallback>
                <p:oleObj name="CorelDRAW" r:id="rId4" imgW="887179" imgH="1719618" progId="CorelDraw.Graphic.18">
                  <p:embed/>
                  <p:pic>
                    <p:nvPicPr>
                      <p:cNvPr id="21" name="对象 20">
                        <a:extLst>
                          <a:ext uri="{FF2B5EF4-FFF2-40B4-BE49-F238E27FC236}">
                            <a16:creationId xmlns:a16="http://schemas.microsoft.com/office/drawing/2014/main" id="{D46C3451-D22F-496E-BE02-845EAE4E180F}"/>
                          </a:ext>
                        </a:extLst>
                      </p:cNvPr>
                      <p:cNvPicPr/>
                      <p:nvPr/>
                    </p:nvPicPr>
                    <p:blipFill>
                      <a:blip r:embed="rId5"/>
                      <a:stretch>
                        <a:fillRect/>
                      </a:stretch>
                    </p:blipFill>
                    <p:spPr>
                      <a:xfrm>
                        <a:off x="232833" y="2785300"/>
                        <a:ext cx="1511301" cy="2927976"/>
                      </a:xfrm>
                      <a:prstGeom prst="rect">
                        <a:avLst/>
                      </a:prstGeom>
                    </p:spPr>
                  </p:pic>
                </p:oleObj>
              </mc:Fallback>
            </mc:AlternateContent>
          </a:graphicData>
        </a:graphic>
      </p:graphicFrame>
    </p:spTree>
    <p:extLst>
      <p:ext uri="{BB962C8B-B14F-4D97-AF65-F5344CB8AC3E}">
        <p14:creationId xmlns:p14="http://schemas.microsoft.com/office/powerpoint/2010/main" val="1305186028"/>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BB8A81A3-EA05-47BC-845F-3082E80D5039}"/>
              </a:ext>
            </a:extLst>
          </p:cNvPr>
          <p:cNvSpPr/>
          <p:nvPr/>
        </p:nvSpPr>
        <p:spPr>
          <a:xfrm>
            <a:off x="694473" y="3842220"/>
            <a:ext cx="10033687" cy="830997"/>
          </a:xfrm>
          <a:prstGeom prst="rect">
            <a:avLst/>
          </a:prstGeom>
        </p:spPr>
        <p:txBody>
          <a:bodyPr wrap="square">
            <a:spAutoFit/>
          </a:bodyPr>
          <a:lstStyle/>
          <a:p>
            <a:pPr defTabSz="1219170">
              <a:defRPr/>
            </a:pPr>
            <a:r>
              <a:rPr lang="en-US" altLang="zh-CN" sz="48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Workstreams &amp; Work done</a:t>
            </a:r>
            <a:endParaRPr lang="zh-CN" altLang="en-US" sz="48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pSp>
        <p:nvGrpSpPr>
          <p:cNvPr id="4" name="组合 3">
            <a:extLst>
              <a:ext uri="{FF2B5EF4-FFF2-40B4-BE49-F238E27FC236}">
                <a16:creationId xmlns:a16="http://schemas.microsoft.com/office/drawing/2014/main" id="{E68C55C8-0BEF-498E-B166-DD1E58CB3EEA}"/>
              </a:ext>
            </a:extLst>
          </p:cNvPr>
          <p:cNvGrpSpPr/>
          <p:nvPr/>
        </p:nvGrpSpPr>
        <p:grpSpPr>
          <a:xfrm>
            <a:off x="3076664" y="5368500"/>
            <a:ext cx="1249680" cy="213360"/>
            <a:chOff x="929640" y="5638800"/>
            <a:chExt cx="1249680" cy="213360"/>
          </a:xfrm>
        </p:grpSpPr>
        <p:sp>
          <p:nvSpPr>
            <p:cNvPr id="3" name="椭圆 2">
              <a:extLst>
                <a:ext uri="{FF2B5EF4-FFF2-40B4-BE49-F238E27FC236}">
                  <a16:creationId xmlns:a16="http://schemas.microsoft.com/office/drawing/2014/main" id="{4011037E-1C59-4F57-B6F9-06CCB328088E}"/>
                </a:ext>
              </a:extLst>
            </p:cNvPr>
            <p:cNvSpPr/>
            <p:nvPr/>
          </p:nvSpPr>
          <p:spPr>
            <a:xfrm>
              <a:off x="92964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5" name="椭圆 54">
              <a:extLst>
                <a:ext uri="{FF2B5EF4-FFF2-40B4-BE49-F238E27FC236}">
                  <a16:creationId xmlns:a16="http://schemas.microsoft.com/office/drawing/2014/main" id="{D4943364-C55E-43AC-914B-3D57014E4C76}"/>
                </a:ext>
              </a:extLst>
            </p:cNvPr>
            <p:cNvSpPr/>
            <p:nvPr/>
          </p:nvSpPr>
          <p:spPr>
            <a:xfrm>
              <a:off x="144780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6" name="椭圆 55">
              <a:extLst>
                <a:ext uri="{FF2B5EF4-FFF2-40B4-BE49-F238E27FC236}">
                  <a16:creationId xmlns:a16="http://schemas.microsoft.com/office/drawing/2014/main" id="{8866947B-A247-4CED-BB16-BAB90312DD36}"/>
                </a:ext>
              </a:extLst>
            </p:cNvPr>
            <p:cNvSpPr/>
            <p:nvPr/>
          </p:nvSpPr>
          <p:spPr>
            <a:xfrm>
              <a:off x="196596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pic>
        <p:nvPicPr>
          <p:cNvPr id="12" name="图片 11">
            <a:extLst>
              <a:ext uri="{FF2B5EF4-FFF2-40B4-BE49-F238E27FC236}">
                <a16:creationId xmlns:a16="http://schemas.microsoft.com/office/drawing/2014/main" id="{882FDD6E-DFB9-4E68-86B8-3544D98CA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981865" y="202103"/>
            <a:ext cx="4515868" cy="3516585"/>
          </a:xfrm>
          <a:prstGeom prst="rect">
            <a:avLst/>
          </a:prstGeom>
        </p:spPr>
      </p:pic>
    </p:spTree>
    <p:extLst>
      <p:ext uri="{BB962C8B-B14F-4D97-AF65-F5344CB8AC3E}">
        <p14:creationId xmlns:p14="http://schemas.microsoft.com/office/powerpoint/2010/main" val="578202820"/>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4AD53FD2-2210-41F2-BA2E-09E01AD15C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288039" y="1577241"/>
            <a:ext cx="4515868" cy="3516585"/>
          </a:xfrm>
          <a:prstGeom prst="rect">
            <a:avLst/>
          </a:prstGeom>
        </p:spPr>
      </p:pic>
      <p:sp>
        <p:nvSpPr>
          <p:cNvPr id="22" name="Rectangle 21"/>
          <p:cNvSpPr/>
          <p:nvPr/>
        </p:nvSpPr>
        <p:spPr>
          <a:xfrm>
            <a:off x="6867762" y="4207492"/>
            <a:ext cx="2587220" cy="246221"/>
          </a:xfrm>
          <a:prstGeom prst="rect">
            <a:avLst/>
          </a:prstGeom>
        </p:spPr>
        <p:txBody>
          <a:bodyPr wrap="none" lIns="192000" tIns="0" rIns="192000" bIns="0">
            <a:noAutofit/>
          </a:bodyPr>
          <a:lstStyle/>
          <a:p>
            <a:pPr defTabSz="1219170"/>
            <a:r>
              <a:rPr lang="en-IN" altLang="zh-CN" sz="2000" spc="3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Work Done</a:t>
            </a:r>
            <a:endParaRPr lang="zh-CN" altLang="en-US" sz="2000" spc="3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sp>
        <p:nvSpPr>
          <p:cNvPr id="18" name="Rectangle 27"/>
          <p:cNvSpPr/>
          <p:nvPr/>
        </p:nvSpPr>
        <p:spPr>
          <a:xfrm>
            <a:off x="6602076" y="1446437"/>
            <a:ext cx="2587220" cy="246221"/>
          </a:xfrm>
          <a:prstGeom prst="rect">
            <a:avLst/>
          </a:prstGeom>
        </p:spPr>
        <p:txBody>
          <a:bodyPr wrap="none" lIns="192000" tIns="0" rIns="192000" bIns="0">
            <a:noAutofit/>
          </a:bodyPr>
          <a:lstStyle/>
          <a:p>
            <a:pPr algn="r" defTabSz="1219170"/>
            <a:r>
              <a:rPr lang="en-US" altLang="zh-CN" sz="2000" spc="3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Workstreams</a:t>
            </a:r>
            <a:endParaRPr lang="zh-CN" altLang="en-US" sz="2000" spc="3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sp>
        <p:nvSpPr>
          <p:cNvPr id="43" name="TextBox 7">
            <a:extLst>
              <a:ext uri="{FF2B5EF4-FFF2-40B4-BE49-F238E27FC236}">
                <a16:creationId xmlns:a16="http://schemas.microsoft.com/office/drawing/2014/main" id="{526CB5D0-1DA2-4838-9E50-0E33742125DD}"/>
              </a:ext>
            </a:extLst>
          </p:cNvPr>
          <p:cNvSpPr txBox="1"/>
          <p:nvPr/>
        </p:nvSpPr>
        <p:spPr>
          <a:xfrm>
            <a:off x="7028287" y="4650568"/>
            <a:ext cx="3265113" cy="548548"/>
          </a:xfrm>
          <a:prstGeom prst="rect">
            <a:avLst/>
          </a:prstGeom>
          <a:noFill/>
        </p:spPr>
        <p:txBody>
          <a:bodyPr wrap="square" rtlCol="0">
            <a:spAutoFit/>
          </a:bodyPr>
          <a:lstStyle/>
          <a:p>
            <a:pPr defTabSz="1219170">
              <a:lnSpc>
                <a:spcPct val="150000"/>
              </a:lnSpc>
            </a:pPr>
            <a:r>
              <a:rPr lang="en-IN" sz="1050" spc="300" dirty="0">
                <a:solidFill>
                  <a:schemeClr val="tx1">
                    <a:lumMod val="75000"/>
                    <a:lumOff val="25000"/>
                  </a:schemeClr>
                </a:solidFill>
                <a:ea typeface="思源黑体 CN Medium" panose="020B0600000000000000" pitchFamily="34" charset="-122"/>
                <a:cs typeface="Leelawadee UI Semilight" panose="020B0402040204020203" pitchFamily="34" charset="-34"/>
              </a:rPr>
              <a:t>What I achieved</a:t>
            </a:r>
          </a:p>
          <a:p>
            <a:pPr defTabSz="1219170">
              <a:lnSpc>
                <a:spcPct val="150000"/>
              </a:lnSpc>
            </a:pPr>
            <a:endParaRPr lang="zh-CN" altLang="en-US" sz="1050" spc="300" dirty="0">
              <a:solidFill>
                <a:schemeClr val="tx1">
                  <a:lumMod val="75000"/>
                  <a:lumOff val="25000"/>
                </a:schemeClr>
              </a:solidFill>
              <a:latin typeface="思源黑体 CN Medium" panose="020B0600000000000000" pitchFamily="34" charset="-122"/>
              <a:ea typeface="思源黑体 CN Medium" panose="020B0600000000000000" pitchFamily="34" charset="-122"/>
              <a:cs typeface="Leelawadee UI Semilight" panose="020B0402040204020203" pitchFamily="34" charset="-34"/>
              <a:sym typeface="字魂59号-创粗黑" panose="00000500000000000000" pitchFamily="2" charset="-122"/>
            </a:endParaRPr>
          </a:p>
        </p:txBody>
      </p:sp>
      <p:sp>
        <p:nvSpPr>
          <p:cNvPr id="44" name="TextBox 7">
            <a:extLst>
              <a:ext uri="{FF2B5EF4-FFF2-40B4-BE49-F238E27FC236}">
                <a16:creationId xmlns:a16="http://schemas.microsoft.com/office/drawing/2014/main" id="{B6386EB2-4832-45CC-8E72-DE92931A10DB}"/>
              </a:ext>
            </a:extLst>
          </p:cNvPr>
          <p:cNvSpPr txBox="1"/>
          <p:nvPr/>
        </p:nvSpPr>
        <p:spPr>
          <a:xfrm>
            <a:off x="6177982" y="1906264"/>
            <a:ext cx="3539734" cy="784061"/>
          </a:xfrm>
          <a:prstGeom prst="rect">
            <a:avLst/>
          </a:prstGeom>
          <a:noFill/>
        </p:spPr>
        <p:txBody>
          <a:bodyPr wrap="square" rtlCol="0">
            <a:spAutoFit/>
          </a:bodyPr>
          <a:lstStyle/>
          <a:p>
            <a:pPr algn="ctr" defTabSz="1219170">
              <a:lnSpc>
                <a:spcPct val="150000"/>
              </a:lnSpc>
            </a:pPr>
            <a:r>
              <a:rPr lang="en-US" altLang="zh-CN" sz="1050" spc="300" dirty="0">
                <a:solidFill>
                  <a:schemeClr val="tx1">
                    <a:lumMod val="75000"/>
                    <a:lumOff val="25000"/>
                  </a:schemeClr>
                </a:solidFill>
                <a:ea typeface="思源黑体 CN Medium" panose="020B0600000000000000" pitchFamily="34" charset="-122"/>
                <a:cs typeface="Leelawadee UI Semilight" panose="020B0402040204020203" pitchFamily="34" charset="-34"/>
                <a:sym typeface="字魂59号-创粗黑" panose="00000500000000000000" pitchFamily="2" charset="-122"/>
              </a:rPr>
              <a:t>Different workstreams </a:t>
            </a:r>
            <a:r>
              <a:rPr lang="en-IN" altLang="zh-CN" sz="1050" spc="300" dirty="0">
                <a:solidFill>
                  <a:schemeClr val="tx1">
                    <a:lumMod val="75000"/>
                    <a:lumOff val="25000"/>
                  </a:schemeClr>
                </a:solidFill>
                <a:ea typeface="思源黑体 CN Medium" panose="020B0600000000000000" pitchFamily="34" charset="-122"/>
                <a:cs typeface="Leelawadee UI Semilight" panose="020B0402040204020203" pitchFamily="34" charset="-34"/>
                <a:sym typeface="字魂59号-创粗黑" panose="00000500000000000000" pitchFamily="2" charset="-122"/>
              </a:rPr>
              <a:t>in progress in the organization</a:t>
            </a:r>
            <a:endParaRPr lang="zh-CN" altLang="en-US" sz="1050" spc="300" dirty="0">
              <a:solidFill>
                <a:schemeClr val="tx1">
                  <a:lumMod val="75000"/>
                  <a:lumOff val="25000"/>
                </a:schemeClr>
              </a:solidFill>
              <a:ea typeface="思源黑体 CN Medium" panose="020B0600000000000000" pitchFamily="34" charset="-122"/>
              <a:cs typeface="Leelawadee UI Semilight" panose="020B0402040204020203" pitchFamily="34" charset="-34"/>
              <a:sym typeface="字魂59号-创粗黑" panose="00000500000000000000" pitchFamily="2" charset="-122"/>
            </a:endParaRPr>
          </a:p>
          <a:p>
            <a:pPr algn="ctr" defTabSz="1219170">
              <a:lnSpc>
                <a:spcPct val="150000"/>
              </a:lnSpc>
            </a:pPr>
            <a:endParaRPr lang="zh-CN" altLang="en-US" sz="1000" spc="300" dirty="0">
              <a:solidFill>
                <a:schemeClr val="tx1">
                  <a:lumMod val="75000"/>
                  <a:lumOff val="25000"/>
                </a:schemeClr>
              </a:solidFill>
              <a:latin typeface="Calibri" panose="020F0502020204030204" pitchFamily="34" charset="0"/>
              <a:ea typeface="思源黑体 CN Medium" panose="020B0600000000000000" pitchFamily="34" charset="-122"/>
              <a:cs typeface="Leelawadee UI Semilight" panose="020B0402040204020203" pitchFamily="34" charset="-34"/>
              <a:sym typeface="字魂59号-创粗黑" panose="00000500000000000000" pitchFamily="2" charset="-122"/>
            </a:endParaRPr>
          </a:p>
        </p:txBody>
      </p:sp>
      <p:sp>
        <p:nvSpPr>
          <p:cNvPr id="36" name="Rectangle 24">
            <a:extLst>
              <a:ext uri="{FF2B5EF4-FFF2-40B4-BE49-F238E27FC236}">
                <a16:creationId xmlns:a16="http://schemas.microsoft.com/office/drawing/2014/main" id="{5D520DD0-8E77-445E-855D-C35CD03D1E72}"/>
              </a:ext>
            </a:extLst>
          </p:cNvPr>
          <p:cNvSpPr/>
          <p:nvPr/>
        </p:nvSpPr>
        <p:spPr>
          <a:xfrm>
            <a:off x="2468939" y="3055270"/>
            <a:ext cx="3616054" cy="1941470"/>
          </a:xfrm>
          <a:prstGeom prst="rect">
            <a:avLst/>
          </a:prstGeom>
        </p:spPr>
        <p:txBody>
          <a:bodyPr wrap="none" lIns="192000" tIns="0" rIns="192000" bIns="0">
            <a:noAutofit/>
          </a:bodyPr>
          <a:lstStyle/>
          <a:p>
            <a:pPr algn="ctr" defTabSz="1219170"/>
            <a:r>
              <a:rPr lang="en-US" altLang="zh-CN" sz="3200" spc="300" dirty="0">
                <a:solidFill>
                  <a:schemeClr val="bg1"/>
                </a:solidFill>
                <a:latin typeface="思源黑体 CN Heavy" panose="020B0A00000000000000" pitchFamily="34" charset="-122"/>
                <a:ea typeface="思源黑体 CN Heavy" panose="020B0A00000000000000" pitchFamily="34" charset="-122"/>
                <a:cs typeface="+mn-ea"/>
                <a:sym typeface="字魂59号-创粗黑" panose="00000500000000000000" pitchFamily="2" charset="-122"/>
              </a:rPr>
              <a:t>Contents</a:t>
            </a:r>
            <a:endParaRPr lang="zh-CN" altLang="en-US" sz="3200" spc="300" dirty="0">
              <a:solidFill>
                <a:schemeClr val="bg1"/>
              </a:solidFill>
              <a:latin typeface="思源黑体 CN Heavy" panose="020B0A00000000000000" pitchFamily="34" charset="-122"/>
              <a:ea typeface="思源黑体 CN Heavy" panose="020B0A00000000000000" pitchFamily="34" charset="-122"/>
              <a:cs typeface="+mn-ea"/>
              <a:sym typeface="字魂59号-创粗黑" panose="00000500000000000000" pitchFamily="2" charset="-122"/>
            </a:endParaRPr>
          </a:p>
        </p:txBody>
      </p:sp>
      <p:graphicFrame>
        <p:nvGraphicFramePr>
          <p:cNvPr id="38" name="对象 37">
            <a:extLst>
              <a:ext uri="{FF2B5EF4-FFF2-40B4-BE49-F238E27FC236}">
                <a16:creationId xmlns:a16="http://schemas.microsoft.com/office/drawing/2014/main" id="{81A3D855-0FC0-460F-A143-C972CAF482AB}"/>
              </a:ext>
            </a:extLst>
          </p:cNvPr>
          <p:cNvGraphicFramePr>
            <a:graphicFrameLocks noChangeAspect="1"/>
          </p:cNvGraphicFramePr>
          <p:nvPr>
            <p:extLst>
              <p:ext uri="{D42A27DB-BD31-4B8C-83A1-F6EECF244321}">
                <p14:modId xmlns:p14="http://schemas.microsoft.com/office/powerpoint/2010/main" val="3024955297"/>
              </p:ext>
            </p:extLst>
          </p:nvPr>
        </p:nvGraphicFramePr>
        <p:xfrm>
          <a:off x="1662113" y="1123950"/>
          <a:ext cx="1604962" cy="4387850"/>
        </p:xfrm>
        <a:graphic>
          <a:graphicData uri="http://schemas.openxmlformats.org/presentationml/2006/ole">
            <mc:AlternateContent xmlns:mc="http://schemas.openxmlformats.org/markup-compatibility/2006">
              <mc:Choice xmlns:v="urn:schemas-microsoft-com:vml" Requires="v">
                <p:oleObj name="CorelDRAW" r:id="rId4" imgW="887179" imgH="2375222" progId="CorelDraw.Graphic.18">
                  <p:embed/>
                </p:oleObj>
              </mc:Choice>
              <mc:Fallback>
                <p:oleObj name="CorelDRAW" r:id="rId4" imgW="887179" imgH="2375222" progId="CorelDraw.Graphic.18">
                  <p:embed/>
                  <p:pic>
                    <p:nvPicPr>
                      <p:cNvPr id="14" name="对象 13">
                        <a:extLst>
                          <a:ext uri="{FF2B5EF4-FFF2-40B4-BE49-F238E27FC236}">
                            <a16:creationId xmlns:a16="http://schemas.microsoft.com/office/drawing/2014/main" id="{B54898C4-3DA5-45F7-9ECA-A077B9797AA7}"/>
                          </a:ext>
                        </a:extLst>
                      </p:cNvPr>
                      <p:cNvPicPr/>
                      <p:nvPr/>
                    </p:nvPicPr>
                    <p:blipFill>
                      <a:blip r:embed="rId5"/>
                      <a:stretch>
                        <a:fillRect/>
                      </a:stretch>
                    </p:blipFill>
                    <p:spPr>
                      <a:xfrm>
                        <a:off x="1662113" y="1123950"/>
                        <a:ext cx="1604962" cy="4387850"/>
                      </a:xfrm>
                      <a:prstGeom prst="rect">
                        <a:avLst/>
                      </a:prstGeom>
                    </p:spPr>
                  </p:pic>
                </p:oleObj>
              </mc:Fallback>
            </mc:AlternateContent>
          </a:graphicData>
        </a:graphic>
      </p:graphicFrame>
      <p:sp>
        <p:nvSpPr>
          <p:cNvPr id="2" name="菱形 1">
            <a:extLst>
              <a:ext uri="{FF2B5EF4-FFF2-40B4-BE49-F238E27FC236}">
                <a16:creationId xmlns:a16="http://schemas.microsoft.com/office/drawing/2014/main" id="{7B46BEAE-3461-4810-AD5F-40C27BD92F30}"/>
              </a:ext>
            </a:extLst>
          </p:cNvPr>
          <p:cNvSpPr/>
          <p:nvPr/>
        </p:nvSpPr>
        <p:spPr>
          <a:xfrm>
            <a:off x="1608307" y="954018"/>
            <a:ext cx="774831" cy="774831"/>
          </a:xfrm>
          <a:prstGeom prst="diamond">
            <a:avLst/>
          </a:prstGeom>
          <a:solidFill>
            <a:srgbClr val="34A9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2" name="菱形 41">
            <a:extLst>
              <a:ext uri="{FF2B5EF4-FFF2-40B4-BE49-F238E27FC236}">
                <a16:creationId xmlns:a16="http://schemas.microsoft.com/office/drawing/2014/main" id="{C55C9644-03B5-4236-B051-300FF3D61E25}"/>
              </a:ext>
            </a:extLst>
          </p:cNvPr>
          <p:cNvSpPr/>
          <p:nvPr/>
        </p:nvSpPr>
        <p:spPr>
          <a:xfrm>
            <a:off x="1608307" y="4424285"/>
            <a:ext cx="774831" cy="774831"/>
          </a:xfrm>
          <a:prstGeom prst="diamond">
            <a:avLst/>
          </a:prstGeom>
          <a:solidFill>
            <a:srgbClr val="34A9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8" name="菱形 47">
            <a:extLst>
              <a:ext uri="{FF2B5EF4-FFF2-40B4-BE49-F238E27FC236}">
                <a16:creationId xmlns:a16="http://schemas.microsoft.com/office/drawing/2014/main" id="{6F2934FE-6333-4905-81EE-4CB2B48AE7F3}"/>
              </a:ext>
            </a:extLst>
          </p:cNvPr>
          <p:cNvSpPr/>
          <p:nvPr/>
        </p:nvSpPr>
        <p:spPr>
          <a:xfrm>
            <a:off x="9905985" y="954018"/>
            <a:ext cx="774831" cy="774831"/>
          </a:xfrm>
          <a:prstGeom prst="diamond">
            <a:avLst/>
          </a:prstGeom>
          <a:solidFill>
            <a:srgbClr val="34A9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9" name="菱形 48">
            <a:extLst>
              <a:ext uri="{FF2B5EF4-FFF2-40B4-BE49-F238E27FC236}">
                <a16:creationId xmlns:a16="http://schemas.microsoft.com/office/drawing/2014/main" id="{1BF2397D-9809-4D40-A82D-7C215964C988}"/>
              </a:ext>
            </a:extLst>
          </p:cNvPr>
          <p:cNvSpPr/>
          <p:nvPr/>
        </p:nvSpPr>
        <p:spPr>
          <a:xfrm>
            <a:off x="9905985" y="4424285"/>
            <a:ext cx="774831" cy="774831"/>
          </a:xfrm>
          <a:prstGeom prst="diamond">
            <a:avLst/>
          </a:prstGeom>
          <a:solidFill>
            <a:srgbClr val="34A9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Tree>
    <p:extLst>
      <p:ext uri="{BB962C8B-B14F-4D97-AF65-F5344CB8AC3E}">
        <p14:creationId xmlns:p14="http://schemas.microsoft.com/office/powerpoint/2010/main" val="2324247592"/>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3" name="Can 110">
            <a:extLst>
              <a:ext uri="{FF2B5EF4-FFF2-40B4-BE49-F238E27FC236}">
                <a16:creationId xmlns:a16="http://schemas.microsoft.com/office/drawing/2014/main" id="{7E9F157F-5475-68DC-549B-746A161F374B}"/>
              </a:ext>
            </a:extLst>
          </p:cNvPr>
          <p:cNvSpPr/>
          <p:nvPr/>
        </p:nvSpPr>
        <p:spPr>
          <a:xfrm rot="5400000">
            <a:off x="5646848" y="-771586"/>
            <a:ext cx="206043" cy="8736580"/>
          </a:xfrm>
          <a:prstGeom prst="ca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4" name="Rounded Rectangle 111">
            <a:extLst>
              <a:ext uri="{FF2B5EF4-FFF2-40B4-BE49-F238E27FC236}">
                <a16:creationId xmlns:a16="http://schemas.microsoft.com/office/drawing/2014/main" id="{95F6EBF3-9F72-4406-5D51-6A2CC79796F7}"/>
              </a:ext>
            </a:extLst>
          </p:cNvPr>
          <p:cNvSpPr/>
          <p:nvPr/>
        </p:nvSpPr>
        <p:spPr>
          <a:xfrm>
            <a:off x="1381580" y="2973207"/>
            <a:ext cx="846425" cy="349724"/>
          </a:xfrm>
          <a:prstGeom prst="roundRect">
            <a:avLst/>
          </a:prstGeom>
          <a:solidFill>
            <a:schemeClr val="accent6"/>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latin typeface="思源黑体 CN Medium" panose="020B0600000000000000" pitchFamily="34" charset="-122"/>
                <a:ea typeface="思源黑体 CN Medium" panose="020B0600000000000000" pitchFamily="34" charset="-122"/>
                <a:sym typeface="字魂59号-创粗黑" panose="00000500000000000000" pitchFamily="2" charset="-122"/>
              </a:rPr>
              <a:t>Start</a:t>
            </a:r>
            <a:endParaRPr lang="en-IN" sz="16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nvGrpSpPr>
          <p:cNvPr id="45" name="Group 44">
            <a:extLst>
              <a:ext uri="{FF2B5EF4-FFF2-40B4-BE49-F238E27FC236}">
                <a16:creationId xmlns:a16="http://schemas.microsoft.com/office/drawing/2014/main" id="{8D2842CB-11FB-8BEB-A0D6-A53C766EF9CA}"/>
              </a:ext>
            </a:extLst>
          </p:cNvPr>
          <p:cNvGrpSpPr/>
          <p:nvPr/>
        </p:nvGrpSpPr>
        <p:grpSpPr>
          <a:xfrm>
            <a:off x="2286790" y="3493681"/>
            <a:ext cx="1214439" cy="1103312"/>
            <a:chOff x="1515901" y="4289756"/>
            <a:chExt cx="1214438" cy="1103312"/>
          </a:xfrm>
        </p:grpSpPr>
        <p:sp>
          <p:nvSpPr>
            <p:cNvPr id="46" name="Can 115">
              <a:extLst>
                <a:ext uri="{FF2B5EF4-FFF2-40B4-BE49-F238E27FC236}">
                  <a16:creationId xmlns:a16="http://schemas.microsoft.com/office/drawing/2014/main" id="{25D839C6-3485-07F6-D5CF-506C22C3F583}"/>
                </a:ext>
              </a:extLst>
            </p:cNvPr>
            <p:cNvSpPr/>
            <p:nvPr/>
          </p:nvSpPr>
          <p:spPr>
            <a:xfrm rot="5400000">
              <a:off x="2020098" y="3785559"/>
              <a:ext cx="206043" cy="1214438"/>
            </a:xfrm>
            <a:prstGeom prst="ca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8" name="Flowchart: Off-page Connector 47">
              <a:extLst>
                <a:ext uri="{FF2B5EF4-FFF2-40B4-BE49-F238E27FC236}">
                  <a16:creationId xmlns:a16="http://schemas.microsoft.com/office/drawing/2014/main" id="{484C46B1-0AEF-4C2A-52EA-8D7C55186031}"/>
                </a:ext>
              </a:extLst>
            </p:cNvPr>
            <p:cNvSpPr/>
            <p:nvPr/>
          </p:nvSpPr>
          <p:spPr>
            <a:xfrm>
              <a:off x="1515901" y="4289756"/>
              <a:ext cx="742950" cy="1103312"/>
            </a:xfrm>
            <a:prstGeom prst="flowChartOffpage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sp>
        <p:nvSpPr>
          <p:cNvPr id="50" name="TextBox 49">
            <a:extLst>
              <a:ext uri="{FF2B5EF4-FFF2-40B4-BE49-F238E27FC236}">
                <a16:creationId xmlns:a16="http://schemas.microsoft.com/office/drawing/2014/main" id="{F4206938-29CB-AF7A-392B-48B738B91479}"/>
              </a:ext>
            </a:extLst>
          </p:cNvPr>
          <p:cNvSpPr txBox="1"/>
          <p:nvPr/>
        </p:nvSpPr>
        <p:spPr>
          <a:xfrm>
            <a:off x="2159001" y="3915363"/>
            <a:ext cx="990600" cy="369332"/>
          </a:xfrm>
          <a:prstGeom prst="rect">
            <a:avLst/>
          </a:prstGeom>
          <a:noFill/>
        </p:spPr>
        <p:txBody>
          <a:bodyPr wrap="square" rtlCol="0">
            <a:spAutoFit/>
          </a:bodyPr>
          <a:lstStyle/>
          <a:p>
            <a:pPr algn="ctr"/>
            <a:r>
              <a:rPr lang="en-GB" sz="900" dirty="0">
                <a:latin typeface="思源黑体 CN Medium" panose="020B0600000000000000" pitchFamily="34" charset="-122"/>
                <a:ea typeface="思源黑体 CN Medium" panose="020B0600000000000000" pitchFamily="34" charset="-122"/>
                <a:sym typeface="字魂59号-创粗黑" panose="00000500000000000000" pitchFamily="2" charset="-122"/>
              </a:rPr>
              <a:t>Parallel </a:t>
            </a:r>
          </a:p>
          <a:p>
            <a:pPr algn="ctr"/>
            <a:r>
              <a:rPr lang="en-GB" sz="900" dirty="0">
                <a:latin typeface="思源黑体 CN Medium" panose="020B0600000000000000" pitchFamily="34" charset="-122"/>
                <a:ea typeface="思源黑体 CN Medium" panose="020B0600000000000000" pitchFamily="34" charset="-122"/>
                <a:sym typeface="字魂59号-创粗黑" panose="00000500000000000000" pitchFamily="2" charset="-122"/>
              </a:rPr>
              <a:t>Workstream</a:t>
            </a:r>
            <a:endParaRPr lang="en-IN" sz="9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nvGrpSpPr>
          <p:cNvPr id="51" name="Group 50">
            <a:extLst>
              <a:ext uri="{FF2B5EF4-FFF2-40B4-BE49-F238E27FC236}">
                <a16:creationId xmlns:a16="http://schemas.microsoft.com/office/drawing/2014/main" id="{7B4BAAF0-58DC-3A5C-6F41-CC51DF7A884D}"/>
              </a:ext>
            </a:extLst>
          </p:cNvPr>
          <p:cNvGrpSpPr/>
          <p:nvPr/>
        </p:nvGrpSpPr>
        <p:grpSpPr>
          <a:xfrm flipV="1">
            <a:off x="4228701" y="2596412"/>
            <a:ext cx="1214439" cy="1103312"/>
            <a:chOff x="1515901" y="4289756"/>
            <a:chExt cx="1214438" cy="1103312"/>
          </a:xfrm>
          <a:solidFill>
            <a:schemeClr val="accent4"/>
          </a:solidFill>
        </p:grpSpPr>
        <p:sp>
          <p:nvSpPr>
            <p:cNvPr id="52" name="Can 120">
              <a:extLst>
                <a:ext uri="{FF2B5EF4-FFF2-40B4-BE49-F238E27FC236}">
                  <a16:creationId xmlns:a16="http://schemas.microsoft.com/office/drawing/2014/main" id="{CF41F383-77FC-7150-020B-83B337ADD4A9}"/>
                </a:ext>
              </a:extLst>
            </p:cNvPr>
            <p:cNvSpPr/>
            <p:nvPr/>
          </p:nvSpPr>
          <p:spPr>
            <a:xfrm rot="5400000">
              <a:off x="2020098" y="3785559"/>
              <a:ext cx="206043" cy="1214438"/>
            </a:xfrm>
            <a:prstGeom prst="ca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3" name="Flowchart: Off-page Connector 52">
              <a:extLst>
                <a:ext uri="{FF2B5EF4-FFF2-40B4-BE49-F238E27FC236}">
                  <a16:creationId xmlns:a16="http://schemas.microsoft.com/office/drawing/2014/main" id="{BE685265-3732-0609-AF6B-2F47A2EDEAAB}"/>
                </a:ext>
              </a:extLst>
            </p:cNvPr>
            <p:cNvSpPr/>
            <p:nvPr/>
          </p:nvSpPr>
          <p:spPr>
            <a:xfrm>
              <a:off x="1515901" y="4289756"/>
              <a:ext cx="742950" cy="1103312"/>
            </a:xfrm>
            <a:prstGeom prst="flowChartOffpage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sp>
        <p:nvSpPr>
          <p:cNvPr id="54" name="TextBox 53">
            <a:extLst>
              <a:ext uri="{FF2B5EF4-FFF2-40B4-BE49-F238E27FC236}">
                <a16:creationId xmlns:a16="http://schemas.microsoft.com/office/drawing/2014/main" id="{2DF7B861-6DE3-77FC-7672-A6438C5DDE69}"/>
              </a:ext>
            </a:extLst>
          </p:cNvPr>
          <p:cNvSpPr txBox="1"/>
          <p:nvPr/>
        </p:nvSpPr>
        <p:spPr>
          <a:xfrm>
            <a:off x="4304982" y="2715807"/>
            <a:ext cx="590386" cy="461665"/>
          </a:xfrm>
          <a:prstGeom prst="rect">
            <a:avLst/>
          </a:prstGeom>
          <a:noFill/>
        </p:spPr>
        <p:txBody>
          <a:bodyPr wrap="square" rtlCol="0">
            <a:spAutoFit/>
          </a:bodyPr>
          <a:lstStyle/>
          <a:p>
            <a:pPr algn="ctr"/>
            <a:r>
              <a:rPr lang="en-GB"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01</a:t>
            </a:r>
            <a:endParaRPr lang="en-IN"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nvGrpSpPr>
          <p:cNvPr id="57" name="Group 56">
            <a:extLst>
              <a:ext uri="{FF2B5EF4-FFF2-40B4-BE49-F238E27FC236}">
                <a16:creationId xmlns:a16="http://schemas.microsoft.com/office/drawing/2014/main" id="{1652D6F5-F9C9-F148-3719-D28FD56395AF}"/>
              </a:ext>
            </a:extLst>
          </p:cNvPr>
          <p:cNvGrpSpPr/>
          <p:nvPr/>
        </p:nvGrpSpPr>
        <p:grpSpPr>
          <a:xfrm>
            <a:off x="6170611" y="3493682"/>
            <a:ext cx="1214439" cy="1103312"/>
            <a:chOff x="1515901" y="4289756"/>
            <a:chExt cx="1214438" cy="1103312"/>
          </a:xfrm>
          <a:solidFill>
            <a:schemeClr val="accent2"/>
          </a:solidFill>
        </p:grpSpPr>
        <p:sp>
          <p:nvSpPr>
            <p:cNvPr id="58" name="Can 125">
              <a:extLst>
                <a:ext uri="{FF2B5EF4-FFF2-40B4-BE49-F238E27FC236}">
                  <a16:creationId xmlns:a16="http://schemas.microsoft.com/office/drawing/2014/main" id="{5C169CB9-5F15-8B5F-DDDE-73E39CDC789D}"/>
                </a:ext>
              </a:extLst>
            </p:cNvPr>
            <p:cNvSpPr/>
            <p:nvPr/>
          </p:nvSpPr>
          <p:spPr>
            <a:xfrm rot="5400000">
              <a:off x="2020098" y="3785559"/>
              <a:ext cx="206043" cy="1214438"/>
            </a:xfrm>
            <a:prstGeom prst="ca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9" name="Flowchart: Off-page Connector 58">
              <a:extLst>
                <a:ext uri="{FF2B5EF4-FFF2-40B4-BE49-F238E27FC236}">
                  <a16:creationId xmlns:a16="http://schemas.microsoft.com/office/drawing/2014/main" id="{9F0B3C7B-39D5-67ED-4426-D19572D621FF}"/>
                </a:ext>
              </a:extLst>
            </p:cNvPr>
            <p:cNvSpPr/>
            <p:nvPr/>
          </p:nvSpPr>
          <p:spPr>
            <a:xfrm>
              <a:off x="1515901" y="4289756"/>
              <a:ext cx="742950" cy="1103312"/>
            </a:xfrm>
            <a:prstGeom prst="flowChartOffpageConnector">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sp>
        <p:nvSpPr>
          <p:cNvPr id="60" name="TextBox 59">
            <a:extLst>
              <a:ext uri="{FF2B5EF4-FFF2-40B4-BE49-F238E27FC236}">
                <a16:creationId xmlns:a16="http://schemas.microsoft.com/office/drawing/2014/main" id="{EE230541-9CC0-AB2F-A9FC-7CD2C84CDC08}"/>
              </a:ext>
            </a:extLst>
          </p:cNvPr>
          <p:cNvSpPr txBox="1"/>
          <p:nvPr/>
        </p:nvSpPr>
        <p:spPr>
          <a:xfrm>
            <a:off x="6248600" y="4045336"/>
            <a:ext cx="599936" cy="461665"/>
          </a:xfrm>
          <a:prstGeom prst="rect">
            <a:avLst/>
          </a:prstGeom>
          <a:noFill/>
        </p:spPr>
        <p:txBody>
          <a:bodyPr wrap="square" rtlCol="0">
            <a:spAutoFit/>
          </a:bodyPr>
          <a:lstStyle/>
          <a:p>
            <a:pPr algn="ctr"/>
            <a:r>
              <a:rPr lang="en-GB"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02</a:t>
            </a:r>
            <a:endParaRPr lang="en-IN"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64" name="TextBox 63">
            <a:extLst>
              <a:ext uri="{FF2B5EF4-FFF2-40B4-BE49-F238E27FC236}">
                <a16:creationId xmlns:a16="http://schemas.microsoft.com/office/drawing/2014/main" id="{D46C83FF-DE15-4860-BFA7-9AC88D77B3EC}"/>
              </a:ext>
            </a:extLst>
          </p:cNvPr>
          <p:cNvSpPr txBox="1"/>
          <p:nvPr/>
        </p:nvSpPr>
        <p:spPr>
          <a:xfrm>
            <a:off x="8137100" y="2715807"/>
            <a:ext cx="615498" cy="461665"/>
          </a:xfrm>
          <a:prstGeom prst="rect">
            <a:avLst/>
          </a:prstGeom>
          <a:noFill/>
        </p:spPr>
        <p:txBody>
          <a:bodyPr wrap="square" rtlCol="0">
            <a:spAutoFit/>
          </a:bodyPr>
          <a:lstStyle/>
          <a:p>
            <a:pPr algn="ctr"/>
            <a:r>
              <a:rPr lang="en-GB"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04</a:t>
            </a:r>
            <a:endParaRPr lang="en-IN"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68" name="TextBox 67">
            <a:extLst>
              <a:ext uri="{FF2B5EF4-FFF2-40B4-BE49-F238E27FC236}">
                <a16:creationId xmlns:a16="http://schemas.microsoft.com/office/drawing/2014/main" id="{A000200A-7C17-DE48-C91F-507F3E24B5C5}"/>
              </a:ext>
            </a:extLst>
          </p:cNvPr>
          <p:cNvSpPr txBox="1"/>
          <p:nvPr/>
        </p:nvSpPr>
        <p:spPr>
          <a:xfrm>
            <a:off x="10118160" y="4045334"/>
            <a:ext cx="615498" cy="461665"/>
          </a:xfrm>
          <a:prstGeom prst="rect">
            <a:avLst/>
          </a:prstGeom>
          <a:noFill/>
        </p:spPr>
        <p:txBody>
          <a:bodyPr wrap="square" rtlCol="0">
            <a:spAutoFit/>
          </a:bodyPr>
          <a:lstStyle/>
          <a:p>
            <a:pPr algn="ctr"/>
            <a:r>
              <a:rPr lang="en-GB"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05</a:t>
            </a:r>
            <a:endParaRPr lang="en-IN" sz="2400" dirty="0">
              <a:solidFill>
                <a:schemeClr val="bg1"/>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69" name="Rectangle 68">
            <a:extLst>
              <a:ext uri="{FF2B5EF4-FFF2-40B4-BE49-F238E27FC236}">
                <a16:creationId xmlns:a16="http://schemas.microsoft.com/office/drawing/2014/main" id="{461B905D-1307-6BD7-2137-02469D6AF309}"/>
              </a:ext>
            </a:extLst>
          </p:cNvPr>
          <p:cNvSpPr/>
          <p:nvPr/>
        </p:nvSpPr>
        <p:spPr>
          <a:xfrm>
            <a:off x="1588869" y="4757600"/>
            <a:ext cx="382807"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0" name="TextBox 69">
            <a:extLst>
              <a:ext uri="{FF2B5EF4-FFF2-40B4-BE49-F238E27FC236}">
                <a16:creationId xmlns:a16="http://schemas.microsoft.com/office/drawing/2014/main" id="{BCFF7A22-BB51-C790-849B-F1888B020D9D}"/>
              </a:ext>
            </a:extLst>
          </p:cNvPr>
          <p:cNvSpPr txBox="1"/>
          <p:nvPr/>
        </p:nvSpPr>
        <p:spPr>
          <a:xfrm>
            <a:off x="1472402" y="4837921"/>
            <a:ext cx="3000873" cy="338554"/>
          </a:xfrm>
          <a:prstGeom prst="rect">
            <a:avLst/>
          </a:prstGeom>
          <a:noFill/>
        </p:spPr>
        <p:txBody>
          <a:bodyPr wrap="square" rtlCol="0">
            <a:spAutoFit/>
          </a:bodyPr>
          <a:lstStyle/>
          <a:p>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Features and Functionality</a:t>
            </a:r>
            <a:endParaRPr lang="en-IN" sz="16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1" name="Rectangle 70">
            <a:extLst>
              <a:ext uri="{FF2B5EF4-FFF2-40B4-BE49-F238E27FC236}">
                <a16:creationId xmlns:a16="http://schemas.microsoft.com/office/drawing/2014/main" id="{A2F21238-66CB-59BF-09B9-DFC40D0C924E}"/>
              </a:ext>
            </a:extLst>
          </p:cNvPr>
          <p:cNvSpPr/>
          <p:nvPr/>
        </p:nvSpPr>
        <p:spPr>
          <a:xfrm>
            <a:off x="1480651" y="5160177"/>
            <a:ext cx="2355230" cy="246221"/>
          </a:xfrm>
          <a:prstGeom prst="rect">
            <a:avLst/>
          </a:prstGeom>
        </p:spPr>
        <p:txBody>
          <a:bodyPr wrap="square">
            <a:spAutoFit/>
          </a:bodyPr>
          <a:lstStyle/>
          <a:p>
            <a:r>
              <a:rPr lang="en-US" altLang="zh-CN" sz="10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Review &amp; Ratings</a:t>
            </a:r>
            <a:endParaRPr lang="en-IN" sz="1000" dirty="0">
              <a:solidFill>
                <a:schemeClr val="bg1">
                  <a:lumMod val="65000"/>
                </a:scheme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2" name="Rounded Rectangle 157">
            <a:extLst>
              <a:ext uri="{FF2B5EF4-FFF2-40B4-BE49-F238E27FC236}">
                <a16:creationId xmlns:a16="http://schemas.microsoft.com/office/drawing/2014/main" id="{D0752A08-29D9-7611-803B-A9E0BE9EB1EB}"/>
              </a:ext>
            </a:extLst>
          </p:cNvPr>
          <p:cNvSpPr/>
          <p:nvPr/>
        </p:nvSpPr>
        <p:spPr>
          <a:xfrm>
            <a:off x="9121321" y="2970888"/>
            <a:ext cx="846425" cy="349724"/>
          </a:xfrm>
          <a:prstGeom prst="roundRect">
            <a:avLst/>
          </a:prstGeom>
          <a:solidFill>
            <a:schemeClr val="accent2"/>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latin typeface="思源黑体 CN Medium" panose="020B0600000000000000" pitchFamily="34" charset="-122"/>
                <a:ea typeface="思源黑体 CN Medium" panose="020B0600000000000000" pitchFamily="34" charset="-122"/>
                <a:sym typeface="字魂59号-创粗黑" panose="00000500000000000000" pitchFamily="2" charset="-122"/>
              </a:rPr>
              <a:t>Cntd..</a:t>
            </a:r>
            <a:endParaRPr lang="en-IN" sz="16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3" name="Rectangle 72">
            <a:extLst>
              <a:ext uri="{FF2B5EF4-FFF2-40B4-BE49-F238E27FC236}">
                <a16:creationId xmlns:a16="http://schemas.microsoft.com/office/drawing/2014/main" id="{4DF24FB4-9431-940F-E38E-E5E3333B8C62}"/>
              </a:ext>
            </a:extLst>
          </p:cNvPr>
          <p:cNvSpPr/>
          <p:nvPr/>
        </p:nvSpPr>
        <p:spPr>
          <a:xfrm>
            <a:off x="3879342" y="1651760"/>
            <a:ext cx="382807"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4" name="TextBox 73">
            <a:extLst>
              <a:ext uri="{FF2B5EF4-FFF2-40B4-BE49-F238E27FC236}">
                <a16:creationId xmlns:a16="http://schemas.microsoft.com/office/drawing/2014/main" id="{BC378870-C42D-624C-E288-310663E7925D}"/>
              </a:ext>
            </a:extLst>
          </p:cNvPr>
          <p:cNvSpPr txBox="1"/>
          <p:nvPr/>
        </p:nvSpPr>
        <p:spPr>
          <a:xfrm>
            <a:off x="3762877" y="1732079"/>
            <a:ext cx="3643382" cy="338554"/>
          </a:xfrm>
          <a:prstGeom prst="rect">
            <a:avLst/>
          </a:prstGeom>
          <a:noFill/>
        </p:spPr>
        <p:txBody>
          <a:bodyPr wrap="square" rtlCol="0">
            <a:spAutoFit/>
          </a:bodyPr>
          <a:lstStyle/>
          <a:p>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Page Speed and Site Performance</a:t>
            </a:r>
            <a:endParaRPr lang="en-IN" sz="1600" dirty="0">
              <a:solidFill>
                <a:schemeClr val="tx1">
                  <a:lumMod val="75000"/>
                  <a:lumOff val="25000"/>
                </a:scheme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5" name="Rectangle 74">
            <a:extLst>
              <a:ext uri="{FF2B5EF4-FFF2-40B4-BE49-F238E27FC236}">
                <a16:creationId xmlns:a16="http://schemas.microsoft.com/office/drawing/2014/main" id="{FEC128DD-B695-F69B-32E9-5AE8C9BE14D9}"/>
              </a:ext>
            </a:extLst>
          </p:cNvPr>
          <p:cNvSpPr/>
          <p:nvPr/>
        </p:nvSpPr>
        <p:spPr>
          <a:xfrm>
            <a:off x="3771114" y="1993954"/>
            <a:ext cx="2355230" cy="526811"/>
          </a:xfrm>
          <a:prstGeom prst="rect">
            <a:avLst/>
          </a:prstGeom>
        </p:spPr>
        <p:txBody>
          <a:bodyPr wrap="square">
            <a:spAutoFit/>
          </a:bodyPr>
          <a:lstStyle/>
          <a:p>
            <a:pPr algn="l" rtl="0" eaLnBrk="1" latinLnBrk="0" hangingPunct="1">
              <a:lnSpc>
                <a:spcPct val="150000"/>
              </a:lnSpc>
              <a:spcBef>
                <a:spcPts val="0"/>
              </a:spcBef>
              <a:spcAft>
                <a:spcPts val="0"/>
              </a:spcAft>
              <a:buClrTx/>
              <a:buSzPts val="1600"/>
            </a:pPr>
            <a:r>
              <a:rPr lang="en-US" sz="1000" dirty="0">
                <a:solidFill>
                  <a:prstClr val="black">
                    <a:lumMod val="75000"/>
                    <a:lumOff val="25000"/>
                  </a:prstClr>
                </a:solidFill>
                <a:ea typeface="思源黑体 CN Medium" panose="020B0600000000000000" pitchFamily="34" charset="-122"/>
              </a:rPr>
              <a:t>Monitor &amp; Improve Page Speed and Site Performance</a:t>
            </a:r>
            <a:endParaRPr lang="en-IN" sz="1000" dirty="0">
              <a:solidFill>
                <a:prstClr val="black">
                  <a:lumMod val="75000"/>
                  <a:lumOff val="25000"/>
                </a:prstClr>
              </a:solidFill>
              <a:ea typeface="思源黑体 CN Medium" panose="020B0600000000000000" pitchFamily="34" charset="-122"/>
            </a:endParaRPr>
          </a:p>
        </p:txBody>
      </p:sp>
      <p:sp>
        <p:nvSpPr>
          <p:cNvPr id="76" name="Rectangle 75">
            <a:extLst>
              <a:ext uri="{FF2B5EF4-FFF2-40B4-BE49-F238E27FC236}">
                <a16:creationId xmlns:a16="http://schemas.microsoft.com/office/drawing/2014/main" id="{93E90396-8BB8-E166-E40B-8D6D3890BFBD}"/>
              </a:ext>
            </a:extLst>
          </p:cNvPr>
          <p:cNvSpPr/>
          <p:nvPr/>
        </p:nvSpPr>
        <p:spPr>
          <a:xfrm>
            <a:off x="6143620" y="4730275"/>
            <a:ext cx="382807"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77" name="TextBox 76">
            <a:extLst>
              <a:ext uri="{FF2B5EF4-FFF2-40B4-BE49-F238E27FC236}">
                <a16:creationId xmlns:a16="http://schemas.microsoft.com/office/drawing/2014/main" id="{C5661DD3-8220-583F-B4F0-6C9AEA862F5B}"/>
              </a:ext>
            </a:extLst>
          </p:cNvPr>
          <p:cNvSpPr txBox="1"/>
          <p:nvPr/>
        </p:nvSpPr>
        <p:spPr>
          <a:xfrm>
            <a:off x="6062192" y="4720909"/>
            <a:ext cx="2645713" cy="418191"/>
          </a:xfrm>
          <a:prstGeom prst="rect">
            <a:avLst/>
          </a:prstGeom>
          <a:noFill/>
        </p:spPr>
        <p:txBody>
          <a:bodyPr wrap="square" rtlCol="0">
            <a:spAutoFit/>
          </a:bodyPr>
          <a:lstStyle/>
          <a:p>
            <a:pPr defTabSz="609570">
              <a:lnSpc>
                <a:spcPct val="150000"/>
              </a:lnSpc>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SEO</a:t>
            </a:r>
          </a:p>
        </p:txBody>
      </p:sp>
      <p:sp>
        <p:nvSpPr>
          <p:cNvPr id="83" name="Footer Placeholder 3">
            <a:extLst>
              <a:ext uri="{FF2B5EF4-FFF2-40B4-BE49-F238E27FC236}">
                <a16:creationId xmlns:a16="http://schemas.microsoft.com/office/drawing/2014/main" id="{4C989189-D1CE-1CB2-9953-B59C99EB18DC}"/>
              </a:ext>
            </a:extLst>
          </p:cNvPr>
          <p:cNvSpPr txBox="1">
            <a:spLocks/>
          </p:cNvSpPr>
          <p:nvPr/>
        </p:nvSpPr>
        <p:spPr>
          <a:xfrm>
            <a:off x="1174761" y="6328956"/>
            <a:ext cx="4114800" cy="2635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sym typeface="字魂59号-创粗黑" panose="00000500000000000000" pitchFamily="2" charset="-122"/>
              </a:rPr>
              <a:t> </a:t>
            </a:r>
            <a:endParaRPr lang="en-GB" dirty="0">
              <a:sym typeface="字魂59号-创粗黑" panose="00000500000000000000" pitchFamily="2" charset="-122"/>
            </a:endParaRPr>
          </a:p>
        </p:txBody>
      </p:sp>
      <p:sp>
        <p:nvSpPr>
          <p:cNvPr id="86" name="TextBox 85">
            <a:extLst>
              <a:ext uri="{FF2B5EF4-FFF2-40B4-BE49-F238E27FC236}">
                <a16:creationId xmlns:a16="http://schemas.microsoft.com/office/drawing/2014/main" id="{3D5ABE1B-540A-C871-65F3-23EBAB230C11}"/>
              </a:ext>
            </a:extLst>
          </p:cNvPr>
          <p:cNvSpPr txBox="1"/>
          <p:nvPr/>
        </p:nvSpPr>
        <p:spPr>
          <a:xfrm>
            <a:off x="394283" y="327171"/>
            <a:ext cx="4234878" cy="523220"/>
          </a:xfrm>
          <a:prstGeom prst="rect">
            <a:avLst/>
          </a:prstGeom>
          <a:noFill/>
        </p:spPr>
        <p:txBody>
          <a:bodyPr wrap="square" rtlCol="0">
            <a:spAutoFit/>
          </a:bodyPr>
          <a:lstStyle/>
          <a:p>
            <a:r>
              <a:rPr lang="en-US" altLang="zh-CN" sz="2800" dirty="0">
                <a:solidFill>
                  <a:prstClr val="black">
                    <a:lumMod val="75000"/>
                    <a:lumOff val="25000"/>
                  </a:prstClr>
                </a:solidFill>
                <a:ea typeface="思源黑体 CN Medium" panose="020B0600000000000000" pitchFamily="34" charset="-122"/>
                <a:sym typeface="字魂59号-创粗黑" panose="00000500000000000000" pitchFamily="2" charset="-122"/>
              </a:rPr>
              <a:t>Workstreams</a:t>
            </a:r>
            <a:endParaRPr lang="zh-CN" altLang="en-US" sz="2800" dirty="0">
              <a:solidFill>
                <a:prstClr val="black">
                  <a:lumMod val="75000"/>
                  <a:lumOff val="25000"/>
                </a:prstClr>
              </a:solidFill>
              <a:ea typeface="思源黑体 CN Medium" panose="020B0600000000000000" pitchFamily="34" charset="-122"/>
              <a:sym typeface="字魂59号-创粗黑" panose="00000500000000000000" pitchFamily="2" charset="-122"/>
            </a:endParaRPr>
          </a:p>
        </p:txBody>
      </p:sp>
    </p:spTree>
    <p:extLst>
      <p:ext uri="{BB962C8B-B14F-4D97-AF65-F5344CB8AC3E}">
        <p14:creationId xmlns:p14="http://schemas.microsoft.com/office/powerpoint/2010/main" val="1193462654"/>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43"/>
                                        </p:tgtEl>
                                        <p:attrNameLst>
                                          <p:attrName>style.visibility</p:attrName>
                                        </p:attrNameLst>
                                      </p:cBhvr>
                                      <p:to>
                                        <p:strVal val="visible"/>
                                      </p:to>
                                    </p:set>
                                    <p:animEffect transition="in" filter="wipe(left)">
                                      <p:cBhvr>
                                        <p:cTn id="7" dur="500"/>
                                        <p:tgtEl>
                                          <p:spTgt spid="43"/>
                                        </p:tgtEl>
                                      </p:cBhvr>
                                    </p:animEffect>
                                  </p:childTnLst>
                                </p:cTn>
                              </p:par>
                              <p:par>
                                <p:cTn id="8" presetID="42" presetClass="entr" presetSubtype="0" fill="hold" grpId="0" nodeType="withEffect">
                                  <p:stCondLst>
                                    <p:cond delay="100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anim calcmode="lin" valueType="num">
                                      <p:cBhvr>
                                        <p:cTn id="11" dur="500" fill="hold"/>
                                        <p:tgtEl>
                                          <p:spTgt spid="44"/>
                                        </p:tgtEl>
                                        <p:attrNameLst>
                                          <p:attrName>ppt_x</p:attrName>
                                        </p:attrNameLst>
                                      </p:cBhvr>
                                      <p:tavLst>
                                        <p:tav tm="0">
                                          <p:val>
                                            <p:strVal val="#ppt_x"/>
                                          </p:val>
                                        </p:tav>
                                        <p:tav tm="100000">
                                          <p:val>
                                            <p:strVal val="#ppt_x"/>
                                          </p:val>
                                        </p:tav>
                                      </p:tavLst>
                                    </p:anim>
                                    <p:anim calcmode="lin" valueType="num">
                                      <p:cBhvr>
                                        <p:cTn id="12" dur="500" fill="hold"/>
                                        <p:tgtEl>
                                          <p:spTgt spid="44"/>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6500"/>
                                  </p:stCondLst>
                                  <p:childTnLst>
                                    <p:set>
                                      <p:cBhvr>
                                        <p:cTn id="14" dur="1" fill="hold">
                                          <p:stCondLst>
                                            <p:cond delay="0"/>
                                          </p:stCondLst>
                                        </p:cTn>
                                        <p:tgtEl>
                                          <p:spTgt spid="72"/>
                                        </p:tgtEl>
                                        <p:attrNameLst>
                                          <p:attrName>style.visibility</p:attrName>
                                        </p:attrNameLst>
                                      </p:cBhvr>
                                      <p:to>
                                        <p:strVal val="visible"/>
                                      </p:to>
                                    </p:set>
                                    <p:animEffect transition="in" filter="fade">
                                      <p:cBhvr>
                                        <p:cTn id="15" dur="500"/>
                                        <p:tgtEl>
                                          <p:spTgt spid="72"/>
                                        </p:tgtEl>
                                      </p:cBhvr>
                                    </p:animEffect>
                                    <p:anim calcmode="lin" valueType="num">
                                      <p:cBhvr>
                                        <p:cTn id="16" dur="500" fill="hold"/>
                                        <p:tgtEl>
                                          <p:spTgt spid="72"/>
                                        </p:tgtEl>
                                        <p:attrNameLst>
                                          <p:attrName>ppt_x</p:attrName>
                                        </p:attrNameLst>
                                      </p:cBhvr>
                                      <p:tavLst>
                                        <p:tav tm="0">
                                          <p:val>
                                            <p:strVal val="#ppt_x"/>
                                          </p:val>
                                        </p:tav>
                                        <p:tav tm="100000">
                                          <p:val>
                                            <p:strVal val="#ppt_x"/>
                                          </p:val>
                                        </p:tav>
                                      </p:tavLst>
                                    </p:anim>
                                    <p:anim calcmode="lin" valueType="num">
                                      <p:cBhvr>
                                        <p:cTn id="17" dur="500" fill="hold"/>
                                        <p:tgtEl>
                                          <p:spTgt spid="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72" grpId="0" animBg="1"/>
      <p:bldP spid="83"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BB8A81A3-EA05-47BC-845F-3082E80D5039}"/>
              </a:ext>
            </a:extLst>
          </p:cNvPr>
          <p:cNvSpPr/>
          <p:nvPr/>
        </p:nvSpPr>
        <p:spPr>
          <a:xfrm>
            <a:off x="304128" y="3966606"/>
            <a:ext cx="11166389" cy="769441"/>
          </a:xfrm>
          <a:prstGeom prst="rect">
            <a:avLst/>
          </a:prstGeom>
        </p:spPr>
        <p:txBody>
          <a:bodyPr wrap="square">
            <a:spAutoFit/>
          </a:bodyPr>
          <a:lstStyle/>
          <a:p>
            <a:r>
              <a:rPr lang="en-US" altLang="zh-CN"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Page</a:t>
            </a:r>
            <a:r>
              <a:rPr lang="en-US" altLang="zh-CN" sz="44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 </a:t>
            </a:r>
            <a:r>
              <a:rPr lang="en-US" altLang="zh-CN"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Speed &amp; Site Performance</a:t>
            </a:r>
            <a:endParaRPr lang="en-IN"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pSp>
        <p:nvGrpSpPr>
          <p:cNvPr id="4" name="组合 3">
            <a:extLst>
              <a:ext uri="{FF2B5EF4-FFF2-40B4-BE49-F238E27FC236}">
                <a16:creationId xmlns:a16="http://schemas.microsoft.com/office/drawing/2014/main" id="{E68C55C8-0BEF-498E-B166-DD1E58CB3EEA}"/>
              </a:ext>
            </a:extLst>
          </p:cNvPr>
          <p:cNvGrpSpPr/>
          <p:nvPr/>
        </p:nvGrpSpPr>
        <p:grpSpPr>
          <a:xfrm>
            <a:off x="3076664" y="5368500"/>
            <a:ext cx="1249680" cy="213360"/>
            <a:chOff x="929640" y="5638800"/>
            <a:chExt cx="1249680" cy="213360"/>
          </a:xfrm>
        </p:grpSpPr>
        <p:sp>
          <p:nvSpPr>
            <p:cNvPr id="3" name="椭圆 2">
              <a:extLst>
                <a:ext uri="{FF2B5EF4-FFF2-40B4-BE49-F238E27FC236}">
                  <a16:creationId xmlns:a16="http://schemas.microsoft.com/office/drawing/2014/main" id="{4011037E-1C59-4F57-B6F9-06CCB328088E}"/>
                </a:ext>
              </a:extLst>
            </p:cNvPr>
            <p:cNvSpPr/>
            <p:nvPr/>
          </p:nvSpPr>
          <p:spPr>
            <a:xfrm>
              <a:off x="92964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5" name="椭圆 54">
              <a:extLst>
                <a:ext uri="{FF2B5EF4-FFF2-40B4-BE49-F238E27FC236}">
                  <a16:creationId xmlns:a16="http://schemas.microsoft.com/office/drawing/2014/main" id="{D4943364-C55E-43AC-914B-3D57014E4C76}"/>
                </a:ext>
              </a:extLst>
            </p:cNvPr>
            <p:cNvSpPr/>
            <p:nvPr/>
          </p:nvSpPr>
          <p:spPr>
            <a:xfrm>
              <a:off x="144780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6" name="椭圆 55">
              <a:extLst>
                <a:ext uri="{FF2B5EF4-FFF2-40B4-BE49-F238E27FC236}">
                  <a16:creationId xmlns:a16="http://schemas.microsoft.com/office/drawing/2014/main" id="{8866947B-A247-4CED-BB16-BAB90312DD36}"/>
                </a:ext>
              </a:extLst>
            </p:cNvPr>
            <p:cNvSpPr/>
            <p:nvPr/>
          </p:nvSpPr>
          <p:spPr>
            <a:xfrm>
              <a:off x="196596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pic>
        <p:nvPicPr>
          <p:cNvPr id="12" name="图片 11">
            <a:extLst>
              <a:ext uri="{FF2B5EF4-FFF2-40B4-BE49-F238E27FC236}">
                <a16:creationId xmlns:a16="http://schemas.microsoft.com/office/drawing/2014/main" id="{882FDD6E-DFB9-4E68-86B8-3544D98CA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981865" y="202103"/>
            <a:ext cx="4515868" cy="3516585"/>
          </a:xfrm>
          <a:prstGeom prst="rect">
            <a:avLst/>
          </a:prstGeom>
        </p:spPr>
      </p:pic>
    </p:spTree>
    <p:extLst>
      <p:ext uri="{BB962C8B-B14F-4D97-AF65-F5344CB8AC3E}">
        <p14:creationId xmlns:p14="http://schemas.microsoft.com/office/powerpoint/2010/main" val="156859466"/>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6">
            <a:extLst>
              <a:ext uri="{FF2B5EF4-FFF2-40B4-BE49-F238E27FC236}">
                <a16:creationId xmlns:a16="http://schemas.microsoft.com/office/drawing/2014/main" id="{DCA39C4D-B046-3F43-033E-F4325B8656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5" name="矩形 1">
            <a:extLst>
              <a:ext uri="{FF2B5EF4-FFF2-40B4-BE49-F238E27FC236}">
                <a16:creationId xmlns:a16="http://schemas.microsoft.com/office/drawing/2014/main" id="{9975F582-C65C-5CF6-F68A-C3BCB839AB18}"/>
              </a:ext>
            </a:extLst>
          </p:cNvPr>
          <p:cNvSpPr/>
          <p:nvPr/>
        </p:nvSpPr>
        <p:spPr>
          <a:xfrm>
            <a:off x="1684944" y="635296"/>
            <a:ext cx="5611793" cy="523220"/>
          </a:xfrm>
          <a:prstGeom prst="rect">
            <a:avLst/>
          </a:prstGeom>
        </p:spPr>
        <p:txBody>
          <a:bodyPr wrap="none">
            <a:spAutoFit/>
          </a:bodyPr>
          <a:lstStyle/>
          <a:p>
            <a:r>
              <a:rPr lang="en-US" altLang="zh-CN" sz="28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Page speed &amp; Site Performance</a:t>
            </a:r>
            <a:endParaRPr lang="zh-CN" altLang="en-US" sz="28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3" name="Rectangle 2">
            <a:extLst>
              <a:ext uri="{FF2B5EF4-FFF2-40B4-BE49-F238E27FC236}">
                <a16:creationId xmlns:a16="http://schemas.microsoft.com/office/drawing/2014/main" id="{8F831D2D-3431-DA6F-C613-F28C793C8798}"/>
              </a:ext>
            </a:extLst>
          </p:cNvPr>
          <p:cNvSpPr/>
          <p:nvPr/>
        </p:nvSpPr>
        <p:spPr>
          <a:xfrm>
            <a:off x="936448" y="1696066"/>
            <a:ext cx="9363252" cy="1156855"/>
          </a:xfrm>
          <a:prstGeom prst="rect">
            <a:avLst/>
          </a:prstGeom>
        </p:spPr>
        <p:txBody>
          <a:bodyPr wrap="square">
            <a:spAutoFit/>
          </a:bodyPr>
          <a:lstStyle/>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Researched about site performance parameters (used gtmetrix and page speed insights).</a:t>
            </a: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Documented Parameters of site performance</a:t>
            </a: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Compared the data with other competitors</a:t>
            </a:r>
          </a:p>
        </p:txBody>
      </p:sp>
      <p:graphicFrame>
        <p:nvGraphicFramePr>
          <p:cNvPr id="6" name="Table 5">
            <a:extLst>
              <a:ext uri="{FF2B5EF4-FFF2-40B4-BE49-F238E27FC236}">
                <a16:creationId xmlns:a16="http://schemas.microsoft.com/office/drawing/2014/main" id="{58D32559-B9A9-2A77-DF61-CE3C6CE3FCAD}"/>
              </a:ext>
            </a:extLst>
          </p:cNvPr>
          <p:cNvGraphicFramePr>
            <a:graphicFrameLocks noGrp="1"/>
          </p:cNvGraphicFramePr>
          <p:nvPr>
            <p:extLst>
              <p:ext uri="{D42A27DB-BD31-4B8C-83A1-F6EECF244321}">
                <p14:modId xmlns:p14="http://schemas.microsoft.com/office/powerpoint/2010/main" val="1519935970"/>
              </p:ext>
            </p:extLst>
          </p:nvPr>
        </p:nvGraphicFramePr>
        <p:xfrm>
          <a:off x="1123950" y="3098800"/>
          <a:ext cx="6972300" cy="2985294"/>
        </p:xfrm>
        <a:graphic>
          <a:graphicData uri="http://schemas.openxmlformats.org/drawingml/2006/table">
            <a:tbl>
              <a:tblPr/>
              <a:tblGrid>
                <a:gridCol w="1574800">
                  <a:extLst>
                    <a:ext uri="{9D8B030D-6E8A-4147-A177-3AD203B41FA5}">
                      <a16:colId xmlns:a16="http://schemas.microsoft.com/office/drawing/2014/main" val="3349660833"/>
                    </a:ext>
                  </a:extLst>
                </a:gridCol>
                <a:gridCol w="838200">
                  <a:extLst>
                    <a:ext uri="{9D8B030D-6E8A-4147-A177-3AD203B41FA5}">
                      <a16:colId xmlns:a16="http://schemas.microsoft.com/office/drawing/2014/main" val="2866127645"/>
                    </a:ext>
                  </a:extLst>
                </a:gridCol>
                <a:gridCol w="838200">
                  <a:extLst>
                    <a:ext uri="{9D8B030D-6E8A-4147-A177-3AD203B41FA5}">
                      <a16:colId xmlns:a16="http://schemas.microsoft.com/office/drawing/2014/main" val="1613628127"/>
                    </a:ext>
                  </a:extLst>
                </a:gridCol>
                <a:gridCol w="838200">
                  <a:extLst>
                    <a:ext uri="{9D8B030D-6E8A-4147-A177-3AD203B41FA5}">
                      <a16:colId xmlns:a16="http://schemas.microsoft.com/office/drawing/2014/main" val="1545167874"/>
                    </a:ext>
                  </a:extLst>
                </a:gridCol>
                <a:gridCol w="838200">
                  <a:extLst>
                    <a:ext uri="{9D8B030D-6E8A-4147-A177-3AD203B41FA5}">
                      <a16:colId xmlns:a16="http://schemas.microsoft.com/office/drawing/2014/main" val="2267298331"/>
                    </a:ext>
                  </a:extLst>
                </a:gridCol>
                <a:gridCol w="2044700">
                  <a:extLst>
                    <a:ext uri="{9D8B030D-6E8A-4147-A177-3AD203B41FA5}">
                      <a16:colId xmlns:a16="http://schemas.microsoft.com/office/drawing/2014/main" val="2523501022"/>
                    </a:ext>
                  </a:extLst>
                </a:gridCol>
              </a:tblGrid>
              <a:tr h="447794">
                <a:tc>
                  <a:txBody>
                    <a:bodyPr/>
                    <a:lstStyle/>
                    <a:p>
                      <a:pPr algn="ctr" fontAlgn="ctr"/>
                      <a:r>
                        <a:rPr lang="en-IN" sz="1000" b="1" i="0" u="none" strike="noStrike" dirty="0">
                          <a:solidFill>
                            <a:srgbClr val="000000"/>
                          </a:solidFill>
                          <a:effectLst/>
                          <a:latin typeface="Arial" panose="020B0604020202020204" pitchFamily="34" charset="0"/>
                        </a:rPr>
                        <a:t>Parameters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ctr"/>
                      <a:r>
                        <a:rPr lang="en-IN" sz="1000" b="1" i="0" u="none" strike="noStrike" dirty="0">
                          <a:solidFill>
                            <a:srgbClr val="000000"/>
                          </a:solidFill>
                          <a:effectLst/>
                          <a:latin typeface="Arial" panose="020B0604020202020204" pitchFamily="34" charset="0"/>
                        </a:rPr>
                        <a:t>Ohsogo</a:t>
                      </a:r>
                    </a:p>
                    <a:p>
                      <a:pPr algn="ctr" fontAlgn="ctr"/>
                      <a:r>
                        <a:rPr lang="en-IN" sz="1000" b="1" i="0" u="none" strike="noStrike" dirty="0">
                          <a:solidFill>
                            <a:srgbClr val="000000"/>
                          </a:solidFill>
                          <a:effectLst/>
                          <a:latin typeface="Arial" panose="020B0604020202020204" pitchFamily="34" charset="0"/>
                        </a:rPr>
                        <a:t>Home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ctr"/>
                      <a:r>
                        <a:rPr lang="en-IN" sz="1000" b="1" i="0" u="none" strike="noStrike" dirty="0">
                          <a:solidFill>
                            <a:srgbClr val="000000"/>
                          </a:solidFill>
                          <a:effectLst/>
                          <a:latin typeface="Arial" panose="020B0604020202020204" pitchFamily="34" charset="0"/>
                        </a:rPr>
                        <a:t>Ohsogo</a:t>
                      </a:r>
                    </a:p>
                    <a:p>
                      <a:pPr algn="ctr" fontAlgn="ctr"/>
                      <a:r>
                        <a:rPr lang="en-IN" sz="1000" b="1" i="0" u="none" strike="noStrike" dirty="0">
                          <a:solidFill>
                            <a:srgbClr val="000000"/>
                          </a:solidFill>
                          <a:effectLst/>
                          <a:latin typeface="Arial" panose="020B0604020202020204" pitchFamily="34" charset="0"/>
                        </a:rPr>
                        <a:t>PLP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ctr"/>
                      <a:r>
                        <a:rPr lang="en-IN" sz="1000" b="1" i="0" u="none" strike="noStrike" dirty="0">
                          <a:solidFill>
                            <a:srgbClr val="000000"/>
                          </a:solidFill>
                          <a:effectLst/>
                          <a:latin typeface="Arial" panose="020B0604020202020204" pitchFamily="34" charset="0"/>
                        </a:rPr>
                        <a:t>Ohsogo</a:t>
                      </a:r>
                    </a:p>
                    <a:p>
                      <a:pPr algn="ctr" fontAlgn="ctr"/>
                      <a:r>
                        <a:rPr lang="en-IN" sz="1000" b="1" i="0" u="none" strike="noStrike" dirty="0">
                          <a:solidFill>
                            <a:srgbClr val="000000"/>
                          </a:solidFill>
                          <a:effectLst/>
                          <a:latin typeface="Arial" panose="020B0604020202020204" pitchFamily="34" charset="0"/>
                        </a:rPr>
                        <a:t>PDP</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ctr"/>
                      <a:r>
                        <a:rPr lang="en-IN" sz="1000" b="1" i="0" u="none" strike="noStrike" dirty="0">
                          <a:solidFill>
                            <a:srgbClr val="000000"/>
                          </a:solidFill>
                          <a:effectLst/>
                          <a:latin typeface="Arial" panose="020B0604020202020204" pitchFamily="34" charset="0"/>
                        </a:rPr>
                        <a:t>Nykaa</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1F1DA"/>
                    </a:solidFill>
                  </a:tcPr>
                </a:tc>
                <a:tc>
                  <a:txBody>
                    <a:bodyPr/>
                    <a:lstStyle/>
                    <a:p>
                      <a:pPr algn="ctr" fontAlgn="ctr"/>
                      <a:r>
                        <a:rPr lang="en-IN" sz="1000" b="1" i="0" u="none" strike="noStrike" dirty="0">
                          <a:solidFill>
                            <a:srgbClr val="000000"/>
                          </a:solidFill>
                          <a:effectLst/>
                          <a:latin typeface="Arial" panose="020B0604020202020204" pitchFamily="34" charset="0"/>
                        </a:rPr>
                        <a:t>Diff between OHSOGO &amp; Nykaa</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2855639811"/>
                  </a:ext>
                </a:extLst>
              </a:tr>
              <a:tr h="181250">
                <a:tc>
                  <a:txBody>
                    <a:bodyPr/>
                    <a:lstStyle/>
                    <a:p>
                      <a:pPr algn="ctr" fontAlgn="ctr"/>
                      <a:r>
                        <a:rPr lang="en-IN" sz="900" b="1" i="0" u="none" strike="noStrike" dirty="0">
                          <a:solidFill>
                            <a:srgbClr val="1F1C21"/>
                          </a:solidFill>
                          <a:effectLst/>
                          <a:latin typeface="&quot;Times New Roman&quot;"/>
                        </a:rPr>
                        <a:t>Bounce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958434"/>
                  </a:ext>
                </a:extLst>
              </a:tr>
              <a:tr h="181250">
                <a:tc>
                  <a:txBody>
                    <a:bodyPr/>
                    <a:lstStyle/>
                    <a:p>
                      <a:pPr algn="ctr" fontAlgn="ctr"/>
                      <a:r>
                        <a:rPr lang="en-IN" sz="900" b="1" i="0" u="none" strike="noStrike" dirty="0" err="1">
                          <a:solidFill>
                            <a:srgbClr val="1F1C21"/>
                          </a:solidFill>
                          <a:effectLst/>
                          <a:latin typeface="&quot;Times New Roman&quot;"/>
                        </a:rPr>
                        <a:t>GTmetrix</a:t>
                      </a:r>
                      <a:r>
                        <a:rPr lang="en-IN" sz="900" b="1" i="0" u="none" strike="noStrike" dirty="0">
                          <a:solidFill>
                            <a:srgbClr val="1F1C21"/>
                          </a:solidFill>
                          <a:effectLst/>
                          <a:latin typeface="&quot;Times New Roman&quot;"/>
                        </a:rPr>
                        <a:t> Grade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dirty="0">
                          <a:solidFill>
                            <a:srgbClr val="000000"/>
                          </a:solidFill>
                          <a:effectLst/>
                          <a:latin typeface="Arial" panose="020B0604020202020204" pitchFamily="34" charset="0"/>
                        </a:rPr>
                        <a:t>F</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B</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7402929"/>
                  </a:ext>
                </a:extLst>
              </a:tr>
              <a:tr h="181250">
                <a:tc>
                  <a:txBody>
                    <a:bodyPr/>
                    <a:lstStyle/>
                    <a:p>
                      <a:pPr algn="ctr" fontAlgn="ctr"/>
                      <a:r>
                        <a:rPr lang="en-IN" sz="900" b="1" i="0" u="none" strike="noStrike" dirty="0">
                          <a:solidFill>
                            <a:srgbClr val="1F1C21"/>
                          </a:solidFill>
                          <a:effectLst/>
                          <a:latin typeface="&quot;Times New Roman&quot;"/>
                        </a:rPr>
                        <a:t>Performance Score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34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59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86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86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52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95211547"/>
                  </a:ext>
                </a:extLst>
              </a:tr>
              <a:tr h="181250">
                <a:tc>
                  <a:txBody>
                    <a:bodyPr/>
                    <a:lstStyle/>
                    <a:p>
                      <a:pPr algn="ctr" fontAlgn="ctr"/>
                      <a:r>
                        <a:rPr lang="en-IN" sz="900" b="1" i="0" u="none" strike="noStrike" dirty="0">
                          <a:solidFill>
                            <a:srgbClr val="1F1C21"/>
                          </a:solidFill>
                          <a:effectLst/>
                          <a:latin typeface="&quot;Times New Roman&quot;"/>
                        </a:rPr>
                        <a:t>Structure Score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76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90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dirty="0">
                          <a:solidFill>
                            <a:srgbClr val="000000"/>
                          </a:solidFill>
                          <a:effectLst/>
                          <a:latin typeface="Arial" panose="020B0604020202020204" pitchFamily="34" charset="0"/>
                        </a:rPr>
                        <a:t>91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93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86285023"/>
                  </a:ext>
                </a:extLst>
              </a:tr>
              <a:tr h="181250">
                <a:tc>
                  <a:txBody>
                    <a:bodyPr/>
                    <a:lstStyle/>
                    <a:p>
                      <a:pPr algn="ctr" fontAlgn="ctr"/>
                      <a:r>
                        <a:rPr lang="en-IN" sz="900" b="1" i="0" u="none" strike="noStrike" dirty="0">
                          <a:solidFill>
                            <a:srgbClr val="1F1C21"/>
                          </a:solidFill>
                          <a:effectLst/>
                          <a:latin typeface="&quot;Times New Roman&quot;"/>
                        </a:rPr>
                        <a:t>Connection Duration (</a:t>
                      </a:r>
                      <a:r>
                        <a:rPr lang="en-IN" sz="900" b="1" i="0" u="none" strike="noStrike" dirty="0" err="1">
                          <a:solidFill>
                            <a:srgbClr val="1F1C21"/>
                          </a:solidFill>
                          <a:effectLst/>
                          <a:latin typeface="&quot;Times New Roman&quot;"/>
                        </a:rPr>
                        <a:t>ms</a:t>
                      </a:r>
                      <a:r>
                        <a:rPr lang="en-IN" sz="900" b="1" i="0" u="none" strike="noStrike" dirty="0">
                          <a:solidFill>
                            <a:srgbClr val="1F1C21"/>
                          </a:solidFill>
                          <a:effectLst/>
                          <a:latin typeface="&quot;Times New Roman&quot;"/>
                        </a:rPr>
                        <a: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30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20</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dirty="0">
                          <a:solidFill>
                            <a:srgbClr val="000000"/>
                          </a:solidFill>
                          <a:effectLst/>
                          <a:latin typeface="Arial" panose="020B0604020202020204" pitchFamily="34" charset="0"/>
                        </a:rPr>
                        <a:t>42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8811213"/>
                  </a:ext>
                </a:extLst>
              </a:tr>
              <a:tr h="181250">
                <a:tc>
                  <a:txBody>
                    <a:bodyPr/>
                    <a:lstStyle/>
                    <a:p>
                      <a:pPr algn="ctr" fontAlgn="ctr"/>
                      <a:r>
                        <a:rPr lang="en-US" sz="900" b="1" i="0" u="none" strike="noStrike" dirty="0">
                          <a:solidFill>
                            <a:srgbClr val="1F1C21"/>
                          </a:solidFill>
                          <a:effectLst/>
                          <a:latin typeface="&quot;Times New Roman&quot;"/>
                        </a:rPr>
                        <a:t>Time to First Byte (</a:t>
                      </a:r>
                      <a:r>
                        <a:rPr lang="en-US" sz="900" b="1" i="0" u="none" strike="noStrike" dirty="0" err="1">
                          <a:solidFill>
                            <a:srgbClr val="1F1C21"/>
                          </a:solidFill>
                          <a:effectLst/>
                          <a:latin typeface="&quot;Times New Roman&quot;"/>
                        </a:rPr>
                        <a:t>ms</a:t>
                      </a:r>
                      <a:r>
                        <a:rPr lang="en-US" sz="900" b="1" i="0" u="none" strike="noStrike" dirty="0">
                          <a:solidFill>
                            <a:srgbClr val="1F1C21"/>
                          </a:solidFill>
                          <a:effectLst/>
                          <a:latin typeface="&quot;Times New Roman&quot;"/>
                        </a:rPr>
                        <a: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854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835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307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108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-746</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89804109"/>
                  </a:ext>
                </a:extLst>
              </a:tr>
              <a:tr h="181250">
                <a:tc>
                  <a:txBody>
                    <a:bodyPr/>
                    <a:lstStyle/>
                    <a:p>
                      <a:pPr algn="ctr" fontAlgn="ctr"/>
                      <a:r>
                        <a:rPr lang="en-IN" sz="900" b="1" i="0" u="none" strike="noStrike" dirty="0">
                          <a:solidFill>
                            <a:srgbClr val="1F1C21"/>
                          </a:solidFill>
                          <a:effectLst/>
                          <a:latin typeface="&quot;Times New Roman&quot;"/>
                        </a:rPr>
                        <a:t>First Paint (s)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4.7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0.351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-4.349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50279531"/>
                  </a:ext>
                </a:extLst>
              </a:tr>
              <a:tr h="181250">
                <a:tc>
                  <a:txBody>
                    <a:bodyPr/>
                    <a:lstStyle/>
                    <a:p>
                      <a:pPr algn="ctr" fontAlgn="ctr"/>
                      <a:r>
                        <a:rPr lang="en-IN" sz="900" b="1" i="0" u="none" strike="noStrike" dirty="0">
                          <a:solidFill>
                            <a:srgbClr val="2B2A05"/>
                          </a:solidFill>
                          <a:effectLst/>
                          <a:latin typeface="&quot;Times New Roman&quot;"/>
                        </a:rPr>
                        <a:t>First </a:t>
                      </a:r>
                      <a:r>
                        <a:rPr lang="en-IN" sz="900" b="1" i="0" u="none" strike="noStrike" dirty="0" err="1">
                          <a:solidFill>
                            <a:srgbClr val="2B2A05"/>
                          </a:solidFill>
                          <a:effectLst/>
                          <a:latin typeface="&quot;Times New Roman&quot;"/>
                        </a:rPr>
                        <a:t>Contentful</a:t>
                      </a:r>
                      <a:r>
                        <a:rPr lang="en-IN" sz="900" b="1" i="0" u="none" strike="noStrike" dirty="0">
                          <a:solidFill>
                            <a:srgbClr val="2B2A05"/>
                          </a:solidFill>
                          <a:effectLst/>
                          <a:latin typeface="&quot;Times New Roman&quot;"/>
                        </a:rPr>
                        <a:t> Paint (s)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4.9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0.35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dirty="0">
                          <a:solidFill>
                            <a:srgbClr val="000000"/>
                          </a:solidFill>
                          <a:effectLst/>
                          <a:latin typeface="Arial" panose="020B0604020202020204" pitchFamily="34" charset="0"/>
                        </a:rPr>
                        <a:t>-4.55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29845611"/>
                  </a:ext>
                </a:extLst>
              </a:tr>
              <a:tr h="181250">
                <a:tc>
                  <a:txBody>
                    <a:bodyPr/>
                    <a:lstStyle/>
                    <a:p>
                      <a:pPr algn="ctr" fontAlgn="ctr"/>
                      <a:r>
                        <a:rPr lang="en-IN" sz="900" b="1" i="0" u="none" strike="noStrike" dirty="0">
                          <a:solidFill>
                            <a:srgbClr val="2B2A05"/>
                          </a:solidFill>
                          <a:effectLst/>
                          <a:latin typeface="&quot;Times New Roman&quot;"/>
                        </a:rPr>
                        <a:t>Largest </a:t>
                      </a:r>
                      <a:r>
                        <a:rPr lang="en-IN" sz="900" b="1" i="0" u="none" strike="noStrike" dirty="0" err="1">
                          <a:solidFill>
                            <a:srgbClr val="2B2A05"/>
                          </a:solidFill>
                          <a:effectLst/>
                          <a:latin typeface="&quot;Times New Roman&quot;"/>
                        </a:rPr>
                        <a:t>Contentful</a:t>
                      </a:r>
                      <a:r>
                        <a:rPr lang="en-IN" sz="900" b="1" i="0" u="none" strike="noStrike" dirty="0">
                          <a:solidFill>
                            <a:srgbClr val="2B2A05"/>
                          </a:solidFill>
                          <a:effectLst/>
                          <a:latin typeface="&quot;Times New Roman&quot;"/>
                        </a:rPr>
                        <a:t> Paint (s)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9.8</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4.5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3.2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0.53</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-9.27</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15482026"/>
                  </a:ext>
                </a:extLst>
              </a:tr>
              <a:tr h="181250">
                <a:tc>
                  <a:txBody>
                    <a:bodyPr/>
                    <a:lstStyle/>
                    <a:p>
                      <a:pPr algn="ctr" fontAlgn="ctr"/>
                      <a:r>
                        <a:rPr lang="en-IN" sz="900" b="1" i="0" u="none" strike="noStrike" dirty="0">
                          <a:solidFill>
                            <a:srgbClr val="1F1C21"/>
                          </a:solidFill>
                          <a:effectLst/>
                          <a:latin typeface="&quot;Times New Roman&quot;"/>
                        </a:rPr>
                        <a:t>Fully loaded Time (s)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10.2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5.2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4.2</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-8.1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21113742"/>
                  </a:ext>
                </a:extLst>
              </a:tr>
              <a:tr h="181250">
                <a:tc>
                  <a:txBody>
                    <a:bodyPr/>
                    <a:lstStyle/>
                    <a:p>
                      <a:pPr algn="ctr" fontAlgn="ctr"/>
                      <a:r>
                        <a:rPr lang="en-IN" sz="900" b="1" i="0" u="none" strike="noStrike">
                          <a:solidFill>
                            <a:srgbClr val="1F1C21"/>
                          </a:solidFill>
                          <a:effectLst/>
                          <a:latin typeface="&quot;Times New Roman&quot;"/>
                        </a:rPr>
                        <a:t>Total Blocking time (ms)</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384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515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161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259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-125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99738953"/>
                  </a:ext>
                </a:extLst>
              </a:tr>
              <a:tr h="181250">
                <a:tc>
                  <a:txBody>
                    <a:bodyPr/>
                    <a:lstStyle/>
                    <a:p>
                      <a:pPr algn="ctr" fontAlgn="ctr"/>
                      <a:r>
                        <a:rPr lang="en-IN" sz="900" b="1" i="0" u="none" strike="noStrike" dirty="0">
                          <a:solidFill>
                            <a:srgbClr val="1F1C21"/>
                          </a:solidFill>
                          <a:effectLst/>
                          <a:latin typeface="&quot;Times New Roman&quot;"/>
                        </a:rPr>
                        <a:t>Cumulative Layout Shift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0.34</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0.09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0.01</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0.15</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-0.19</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2673177"/>
                  </a:ext>
                </a:extLst>
              </a:tr>
              <a:tr h="181250">
                <a:tc>
                  <a:txBody>
                    <a:bodyPr/>
                    <a:lstStyle/>
                    <a:p>
                      <a:pPr algn="ctr" fontAlgn="ctr"/>
                      <a:r>
                        <a:rPr lang="en-IN" sz="900" b="1" i="0" u="none" strike="noStrike" dirty="0">
                          <a:solidFill>
                            <a:srgbClr val="1F1C21"/>
                          </a:solidFill>
                          <a:effectLst/>
                          <a:latin typeface="&quot;Times New Roman&quot;"/>
                        </a:rPr>
                        <a:t>Total Page Size (mb)</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3352679"/>
                  </a:ext>
                </a:extLst>
              </a:tr>
              <a:tr h="181250">
                <a:tc>
                  <a:txBody>
                    <a:bodyPr/>
                    <a:lstStyle/>
                    <a:p>
                      <a:pPr algn="ctr" fontAlgn="ctr"/>
                      <a:r>
                        <a:rPr lang="en-IN" sz="900" b="1" i="0" u="none" strike="noStrike" dirty="0">
                          <a:solidFill>
                            <a:srgbClr val="1F1C21"/>
                          </a:solidFill>
                          <a:effectLst/>
                          <a:latin typeface="&quot;Times New Roman&quot;"/>
                        </a:rPr>
                        <a:t>Total http request</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000" b="0" i="0" u="none" strike="noStrike" dirty="0">
                          <a:solidFill>
                            <a:srgbClr val="000000"/>
                          </a:solidFill>
                          <a:effectLst/>
                          <a:latin typeface="Arial" panose="020B0604020202020204" pitchFamily="34" charset="0"/>
                        </a:rPr>
                        <a:t>TBD</a:t>
                      </a:r>
                    </a:p>
                  </a:txBody>
                  <a:tcPr marL="7620" marR="7620" marT="7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7009244"/>
                  </a:ext>
                </a:extLst>
              </a:tr>
            </a:tbl>
          </a:graphicData>
        </a:graphic>
      </p:graphicFrame>
      <p:graphicFrame>
        <p:nvGraphicFramePr>
          <p:cNvPr id="9" name="Object 8">
            <a:extLst>
              <a:ext uri="{FF2B5EF4-FFF2-40B4-BE49-F238E27FC236}">
                <a16:creationId xmlns:a16="http://schemas.microsoft.com/office/drawing/2014/main" id="{DF54C3D8-9B10-56A8-C501-DE769B720EAF}"/>
              </a:ext>
            </a:extLst>
          </p:cNvPr>
          <p:cNvGraphicFramePr>
            <a:graphicFrameLocks noChangeAspect="1"/>
          </p:cNvGraphicFramePr>
          <p:nvPr>
            <p:extLst>
              <p:ext uri="{D42A27DB-BD31-4B8C-83A1-F6EECF244321}">
                <p14:modId xmlns:p14="http://schemas.microsoft.com/office/powerpoint/2010/main" val="3762682735"/>
              </p:ext>
            </p:extLst>
          </p:nvPr>
        </p:nvGraphicFramePr>
        <p:xfrm>
          <a:off x="9402763" y="5360988"/>
          <a:ext cx="1143000" cy="990600"/>
        </p:xfrm>
        <a:graphic>
          <a:graphicData uri="http://schemas.openxmlformats.org/presentationml/2006/ole">
            <mc:AlternateContent xmlns:mc="http://schemas.openxmlformats.org/markup-compatibility/2006">
              <mc:Choice xmlns:v="urn:schemas-microsoft-com:vml" Requires="v">
                <p:oleObj name="Packager Shell Object" showAsIcon="1" r:id="rId5" imgW="1143077" imgH="990733" progId="Package">
                  <p:embed/>
                </p:oleObj>
              </mc:Choice>
              <mc:Fallback>
                <p:oleObj name="Packager Shell Object" showAsIcon="1" r:id="rId5" imgW="1143077" imgH="990733" progId="Package">
                  <p:embed/>
                  <p:pic>
                    <p:nvPicPr>
                      <p:cNvPr id="9" name="Object 8">
                        <a:extLst>
                          <a:ext uri="{FF2B5EF4-FFF2-40B4-BE49-F238E27FC236}">
                            <a16:creationId xmlns:a16="http://schemas.microsoft.com/office/drawing/2014/main" id="{1F7CB092-00AF-71CA-56A4-8351CEE063EB}"/>
                          </a:ext>
                        </a:extLst>
                      </p:cNvPr>
                      <p:cNvPicPr/>
                      <p:nvPr/>
                    </p:nvPicPr>
                    <p:blipFill>
                      <a:blip r:embed="rId6"/>
                      <a:stretch>
                        <a:fillRect/>
                      </a:stretch>
                    </p:blipFill>
                    <p:spPr>
                      <a:xfrm>
                        <a:off x="9402763" y="5360988"/>
                        <a:ext cx="1143000" cy="990600"/>
                      </a:xfrm>
                      <a:prstGeom prst="rect">
                        <a:avLst/>
                      </a:prstGeom>
                    </p:spPr>
                  </p:pic>
                </p:oleObj>
              </mc:Fallback>
            </mc:AlternateContent>
          </a:graphicData>
        </a:graphic>
      </p:graphicFrame>
    </p:spTree>
    <p:extLst>
      <p:ext uri="{BB962C8B-B14F-4D97-AF65-F5344CB8AC3E}">
        <p14:creationId xmlns:p14="http://schemas.microsoft.com/office/powerpoint/2010/main" val="618999393"/>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6">
            <a:extLst>
              <a:ext uri="{FF2B5EF4-FFF2-40B4-BE49-F238E27FC236}">
                <a16:creationId xmlns:a16="http://schemas.microsoft.com/office/drawing/2014/main" id="{DCA39C4D-B046-3F43-033E-F4325B8656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5" name="矩形 1">
            <a:extLst>
              <a:ext uri="{FF2B5EF4-FFF2-40B4-BE49-F238E27FC236}">
                <a16:creationId xmlns:a16="http://schemas.microsoft.com/office/drawing/2014/main" id="{9975F582-C65C-5CF6-F68A-C3BCB839AB18}"/>
              </a:ext>
            </a:extLst>
          </p:cNvPr>
          <p:cNvSpPr/>
          <p:nvPr/>
        </p:nvSpPr>
        <p:spPr>
          <a:xfrm>
            <a:off x="1684944" y="635296"/>
            <a:ext cx="8917506" cy="523220"/>
          </a:xfrm>
          <a:prstGeom prst="rect">
            <a:avLst/>
          </a:prstGeom>
        </p:spPr>
        <p:txBody>
          <a:bodyPr wrap="none">
            <a:spAutoFit/>
          </a:bodyPr>
          <a:lstStyle/>
          <a:p>
            <a:r>
              <a:rPr lang="en-US" altLang="zh-CN" sz="28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Page speed &amp; Site Performance Recommendations</a:t>
            </a:r>
            <a:endParaRPr lang="zh-CN" altLang="en-US" sz="28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3" name="Rectangle 2">
            <a:extLst>
              <a:ext uri="{FF2B5EF4-FFF2-40B4-BE49-F238E27FC236}">
                <a16:creationId xmlns:a16="http://schemas.microsoft.com/office/drawing/2014/main" id="{8F831D2D-3431-DA6F-C613-F28C793C8798}"/>
              </a:ext>
            </a:extLst>
          </p:cNvPr>
          <p:cNvSpPr/>
          <p:nvPr/>
        </p:nvSpPr>
        <p:spPr>
          <a:xfrm>
            <a:off x="936448" y="1696066"/>
            <a:ext cx="9363252" cy="1526187"/>
          </a:xfrm>
          <a:prstGeom prst="rect">
            <a:avLst/>
          </a:prstGeom>
        </p:spPr>
        <p:txBody>
          <a:bodyPr wrap="square">
            <a:spAutoFit/>
          </a:bodyPr>
          <a:lstStyle/>
          <a:p>
            <a:pPr marL="285750" indent="-285750" algn="just" defTabSz="609570">
              <a:lnSpc>
                <a:spcPct val="150000"/>
              </a:lnSpc>
              <a:buFont typeface="Arial" panose="020B0604020202020204" pitchFamily="34" charset="0"/>
              <a:buChar char="•"/>
            </a:pPr>
            <a:r>
              <a:rPr lang="en-US" altLang="zh-CN" sz="1600" b="1"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Reduce Image Size</a:t>
            </a: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 - </a:t>
            </a:r>
            <a:r>
              <a:rPr lang="en-IN" sz="1600" dirty="0">
                <a:solidFill>
                  <a:schemeClr val="tx1">
                    <a:lumMod val="75000"/>
                    <a:lumOff val="25000"/>
                  </a:schemeClr>
                </a:solidFill>
                <a:latin typeface="微软雅黑" panose="020B0503020204020204" pitchFamily="34" charset="-122"/>
                <a:ea typeface="微软雅黑" panose="020B0503020204020204" pitchFamily="34" charset="-122"/>
              </a:rPr>
              <a:t>Size of image on Ohsogo website is of order of 192 KB. It can be reduced using Image compressor tools, using responsive images to bring it in line with competing websites.</a:t>
            </a:r>
          </a:p>
          <a:p>
            <a:pPr marL="285750" indent="-285750" algn="just" defTabSz="609570">
              <a:lnSpc>
                <a:spcPct val="150000"/>
              </a:lnSpc>
              <a:buFont typeface="Arial" panose="020B0604020202020204" pitchFamily="34" charset="0"/>
              <a:buChar char="•"/>
            </a:pPr>
            <a:endPar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 name="AutoShape 2">
            <a:extLst>
              <a:ext uri="{FF2B5EF4-FFF2-40B4-BE49-F238E27FC236}">
                <a16:creationId xmlns:a16="http://schemas.microsoft.com/office/drawing/2014/main" id="{569A4743-5F0B-9F36-09C5-83ECF2190EAD}"/>
              </a:ext>
            </a:extLst>
          </p:cNvPr>
          <p:cNvSpPr>
            <a:spLocks noChangeAspect="1" noChangeArrowheads="1"/>
          </p:cNvSpPr>
          <p:nvPr/>
        </p:nvSpPr>
        <p:spPr bwMode="auto">
          <a:xfrm>
            <a:off x="4563374" y="1896374"/>
            <a:ext cx="1685026" cy="168502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4">
            <a:extLst>
              <a:ext uri="{FF2B5EF4-FFF2-40B4-BE49-F238E27FC236}">
                <a16:creationId xmlns:a16="http://schemas.microsoft.com/office/drawing/2014/main" id="{3DC81F00-1A27-077C-7F77-8A35748AF12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Rectangle 5">
            <a:extLst>
              <a:ext uri="{FF2B5EF4-FFF2-40B4-BE49-F238E27FC236}">
                <a16:creationId xmlns:a16="http://schemas.microsoft.com/office/drawing/2014/main" id="{89B1D3AB-1CFF-B1B3-7F2F-6B1C46789CE8}"/>
              </a:ext>
            </a:extLst>
          </p:cNvPr>
          <p:cNvSpPr/>
          <p:nvPr/>
        </p:nvSpPr>
        <p:spPr>
          <a:xfrm>
            <a:off x="936448" y="3018614"/>
            <a:ext cx="9363252" cy="791627"/>
          </a:xfrm>
          <a:prstGeom prst="rect">
            <a:avLst/>
          </a:prstGeom>
        </p:spPr>
        <p:txBody>
          <a:bodyPr wrap="square">
            <a:spAutoFit/>
          </a:bodyPr>
          <a:lstStyle/>
          <a:p>
            <a:pPr marL="285750" indent="-285750" algn="just" defTabSz="609570">
              <a:lnSpc>
                <a:spcPct val="150000"/>
              </a:lnSpc>
              <a:buFont typeface="Arial" panose="020B0604020202020204" pitchFamily="34" charset="0"/>
              <a:buChar char="•"/>
            </a:pPr>
            <a:r>
              <a:rPr lang="en-US" sz="1600" b="1" dirty="0">
                <a:solidFill>
                  <a:prstClr val="black">
                    <a:lumMod val="75000"/>
                    <a:lumOff val="25000"/>
                  </a:prstClr>
                </a:solidFill>
                <a:ea typeface="思源黑体 CN Medium" panose="020B0600000000000000" pitchFamily="34" charset="-122"/>
              </a:rPr>
              <a:t>Use video formats for animated content </a:t>
            </a: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 </a:t>
            </a:r>
            <a:r>
              <a:rPr lang="en-US" sz="1600" dirty="0">
                <a:solidFill>
                  <a:schemeClr val="tx1">
                    <a:lumMod val="75000"/>
                    <a:lumOff val="25000"/>
                  </a:schemeClr>
                </a:solidFill>
                <a:latin typeface="微软雅黑" panose="020B0503020204020204" pitchFamily="34" charset="-122"/>
                <a:ea typeface="微软雅黑" panose="020B0503020204020204" pitchFamily="34" charset="-122"/>
              </a:rPr>
              <a:t>Large GIFs are inefficient for delivering animated content. By converting large GIFs to videos, we can save big on users' bandwidth.</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sym typeface="字魂59号-创粗黑" panose="00000500000000000000" pitchFamily="2" charset="-122"/>
            </a:endParaRPr>
          </a:p>
        </p:txBody>
      </p:sp>
    </p:spTree>
    <p:extLst>
      <p:ext uri="{BB962C8B-B14F-4D97-AF65-F5344CB8AC3E}">
        <p14:creationId xmlns:p14="http://schemas.microsoft.com/office/powerpoint/2010/main" val="1487456061"/>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BB8A81A3-EA05-47BC-845F-3082E80D5039}"/>
              </a:ext>
            </a:extLst>
          </p:cNvPr>
          <p:cNvSpPr/>
          <p:nvPr/>
        </p:nvSpPr>
        <p:spPr>
          <a:xfrm>
            <a:off x="529583" y="3958217"/>
            <a:ext cx="11166389" cy="769441"/>
          </a:xfrm>
          <a:prstGeom prst="rect">
            <a:avLst/>
          </a:prstGeom>
        </p:spPr>
        <p:txBody>
          <a:bodyPr wrap="square">
            <a:spAutoFit/>
          </a:bodyPr>
          <a:lstStyle/>
          <a:p>
            <a:pPr defTabSz="1219170">
              <a:defRPr/>
            </a:pPr>
            <a:r>
              <a:rPr lang="en-US" altLang="zh-CN"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Price Crawler</a:t>
            </a:r>
            <a:endParaRPr lang="zh-CN" altLang="en-US" sz="44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pSp>
        <p:nvGrpSpPr>
          <p:cNvPr id="4" name="组合 3">
            <a:extLst>
              <a:ext uri="{FF2B5EF4-FFF2-40B4-BE49-F238E27FC236}">
                <a16:creationId xmlns:a16="http://schemas.microsoft.com/office/drawing/2014/main" id="{E68C55C8-0BEF-498E-B166-DD1E58CB3EEA}"/>
              </a:ext>
            </a:extLst>
          </p:cNvPr>
          <p:cNvGrpSpPr/>
          <p:nvPr/>
        </p:nvGrpSpPr>
        <p:grpSpPr>
          <a:xfrm>
            <a:off x="3076664" y="5368500"/>
            <a:ext cx="1249680" cy="213360"/>
            <a:chOff x="929640" y="5638800"/>
            <a:chExt cx="1249680" cy="213360"/>
          </a:xfrm>
        </p:grpSpPr>
        <p:sp>
          <p:nvSpPr>
            <p:cNvPr id="3" name="椭圆 2">
              <a:extLst>
                <a:ext uri="{FF2B5EF4-FFF2-40B4-BE49-F238E27FC236}">
                  <a16:creationId xmlns:a16="http://schemas.microsoft.com/office/drawing/2014/main" id="{4011037E-1C59-4F57-B6F9-06CCB328088E}"/>
                </a:ext>
              </a:extLst>
            </p:cNvPr>
            <p:cNvSpPr/>
            <p:nvPr/>
          </p:nvSpPr>
          <p:spPr>
            <a:xfrm>
              <a:off x="92964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5" name="椭圆 54">
              <a:extLst>
                <a:ext uri="{FF2B5EF4-FFF2-40B4-BE49-F238E27FC236}">
                  <a16:creationId xmlns:a16="http://schemas.microsoft.com/office/drawing/2014/main" id="{D4943364-C55E-43AC-914B-3D57014E4C76}"/>
                </a:ext>
              </a:extLst>
            </p:cNvPr>
            <p:cNvSpPr/>
            <p:nvPr/>
          </p:nvSpPr>
          <p:spPr>
            <a:xfrm>
              <a:off x="144780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6" name="椭圆 55">
              <a:extLst>
                <a:ext uri="{FF2B5EF4-FFF2-40B4-BE49-F238E27FC236}">
                  <a16:creationId xmlns:a16="http://schemas.microsoft.com/office/drawing/2014/main" id="{8866947B-A247-4CED-BB16-BAB90312DD36}"/>
                </a:ext>
              </a:extLst>
            </p:cNvPr>
            <p:cNvSpPr/>
            <p:nvPr/>
          </p:nvSpPr>
          <p:spPr>
            <a:xfrm>
              <a:off x="196596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pic>
        <p:nvPicPr>
          <p:cNvPr id="12" name="图片 11">
            <a:extLst>
              <a:ext uri="{FF2B5EF4-FFF2-40B4-BE49-F238E27FC236}">
                <a16:creationId xmlns:a16="http://schemas.microsoft.com/office/drawing/2014/main" id="{882FDD6E-DFB9-4E68-86B8-3544D98CA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981865" y="202103"/>
            <a:ext cx="4515868" cy="3516585"/>
          </a:xfrm>
          <a:prstGeom prst="rect">
            <a:avLst/>
          </a:prstGeom>
        </p:spPr>
      </p:pic>
    </p:spTree>
    <p:extLst>
      <p:ext uri="{BB962C8B-B14F-4D97-AF65-F5344CB8AC3E}">
        <p14:creationId xmlns:p14="http://schemas.microsoft.com/office/powerpoint/2010/main" val="3316513763"/>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图片 16">
            <a:extLst>
              <a:ext uri="{FF2B5EF4-FFF2-40B4-BE49-F238E27FC236}">
                <a16:creationId xmlns:a16="http://schemas.microsoft.com/office/drawing/2014/main" id="{DCA39C4D-B046-3F43-033E-F4325B86560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86" b="100000" l="0" r="100000">
                        <a14:foregroundMark x1="82171" y1="51131" x2="59408" y2="50679"/>
                        <a14:backgroundMark x1="91473" y1="41991" x2="86047" y2="34299"/>
                        <a14:backgroundMark x1="91966" y1="54118" x2="88090" y2="67059"/>
                        <a14:backgroundMark x1="84426" y1="75023" x2="75405" y2="81719"/>
                        <a14:backgroundMark x1="77026" y1="32217" x2="73573" y2="31493"/>
                        <a14:backgroundMark x1="67583" y1="33575" x2="65257" y2="31312"/>
                      </a14:backgroundRemoval>
                    </a14:imgEffect>
                  </a14:imgLayer>
                </a14:imgProps>
              </a:ext>
              <a:ext uri="{28A0092B-C50C-407E-A947-70E740481C1C}">
                <a14:useLocalDpi xmlns:a14="http://schemas.microsoft.com/office/drawing/2010/main" val="0"/>
              </a:ext>
            </a:extLst>
          </a:blip>
          <a:stretch>
            <a:fillRect/>
          </a:stretch>
        </p:blipFill>
        <p:spPr>
          <a:xfrm rot="277819">
            <a:off x="-1366951" y="-490407"/>
            <a:ext cx="3108709" cy="2420806"/>
          </a:xfrm>
          <a:prstGeom prst="rect">
            <a:avLst/>
          </a:prstGeom>
        </p:spPr>
      </p:pic>
      <p:sp>
        <p:nvSpPr>
          <p:cNvPr id="5" name="矩形 1">
            <a:extLst>
              <a:ext uri="{FF2B5EF4-FFF2-40B4-BE49-F238E27FC236}">
                <a16:creationId xmlns:a16="http://schemas.microsoft.com/office/drawing/2014/main" id="{9975F582-C65C-5CF6-F68A-C3BCB839AB18}"/>
              </a:ext>
            </a:extLst>
          </p:cNvPr>
          <p:cNvSpPr/>
          <p:nvPr/>
        </p:nvSpPr>
        <p:spPr>
          <a:xfrm>
            <a:off x="1684944" y="635296"/>
            <a:ext cx="2425664" cy="523220"/>
          </a:xfrm>
          <a:prstGeom prst="rect">
            <a:avLst/>
          </a:prstGeom>
        </p:spPr>
        <p:txBody>
          <a:bodyPr wrap="none">
            <a:spAutoFit/>
          </a:bodyPr>
          <a:lstStyle/>
          <a:p>
            <a:r>
              <a:rPr lang="en-US" altLang="zh-CN" sz="28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Price Crawler</a:t>
            </a:r>
            <a:endParaRPr lang="zh-CN" altLang="en-US" sz="2800"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4" name="Rectangle 3">
            <a:extLst>
              <a:ext uri="{FF2B5EF4-FFF2-40B4-BE49-F238E27FC236}">
                <a16:creationId xmlns:a16="http://schemas.microsoft.com/office/drawing/2014/main" id="{2E9C9C6C-EBC8-FF16-1FFF-106BAB3F430F}"/>
              </a:ext>
            </a:extLst>
          </p:cNvPr>
          <p:cNvSpPr/>
          <p:nvPr/>
        </p:nvSpPr>
        <p:spPr>
          <a:xfrm>
            <a:off x="936448" y="1696066"/>
            <a:ext cx="9363252" cy="2634183"/>
          </a:xfrm>
          <a:prstGeom prst="rect">
            <a:avLst/>
          </a:prstGeom>
        </p:spPr>
        <p:txBody>
          <a:bodyPr wrap="square">
            <a:spAutoFit/>
          </a:bodyPr>
          <a:lstStyle/>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Scope of work is to perform Ohsogo product mapping with competitors on parameters like : MRP, SP, Size, Name, Available/OOS</a:t>
            </a: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Identified a software, Octoparse which enables us to scrape data from other sites which can be later exported to excel.</a:t>
            </a: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The free version can crawl 500 links in 2hrs while the licensed version can crawl 500 links in 10 minutes approximately.</a:t>
            </a:r>
          </a:p>
          <a:p>
            <a:pPr marL="285750" indent="-285750" algn="just" defTabSz="609570">
              <a:lnSpc>
                <a:spcPct val="150000"/>
              </a:lnSpc>
              <a:buFont typeface="Arial" panose="020B0604020202020204" pitchFamily="34" charset="0"/>
              <a:buChar char="•"/>
            </a:pPr>
            <a:r>
              <a:rPr lang="en-US" altLang="zh-CN" sz="1600" dirty="0">
                <a:solidFill>
                  <a:prstClr val="black">
                    <a:lumMod val="75000"/>
                    <a:lumOff val="25000"/>
                  </a:prstClr>
                </a:solidFill>
                <a:latin typeface="思源黑体 CN Medium" panose="020B0600000000000000" pitchFamily="34" charset="-122"/>
                <a:ea typeface="思源黑体 CN Medium" panose="020B0600000000000000" pitchFamily="34" charset="-122"/>
                <a:sym typeface="字魂59号-创粗黑" panose="00000500000000000000" pitchFamily="2" charset="-122"/>
              </a:rPr>
              <a:t>It may be worth exploring if the tech team can suggest a workaround here.</a:t>
            </a:r>
          </a:p>
        </p:txBody>
      </p:sp>
    </p:spTree>
    <p:extLst>
      <p:ext uri="{BB962C8B-B14F-4D97-AF65-F5344CB8AC3E}">
        <p14:creationId xmlns:p14="http://schemas.microsoft.com/office/powerpoint/2010/main" val="914215155"/>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BB8A81A3-EA05-47BC-845F-3082E80D5039}"/>
              </a:ext>
            </a:extLst>
          </p:cNvPr>
          <p:cNvSpPr/>
          <p:nvPr/>
        </p:nvSpPr>
        <p:spPr>
          <a:xfrm>
            <a:off x="568411" y="3865006"/>
            <a:ext cx="10033687" cy="830997"/>
          </a:xfrm>
          <a:prstGeom prst="rect">
            <a:avLst/>
          </a:prstGeom>
        </p:spPr>
        <p:txBody>
          <a:bodyPr wrap="square">
            <a:spAutoFit/>
          </a:bodyPr>
          <a:lstStyle/>
          <a:p>
            <a:pPr defTabSz="1219170">
              <a:defRPr/>
            </a:pPr>
            <a:r>
              <a:rPr lang="en-US" altLang="zh-CN" sz="48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rPr>
              <a:t>Features &amp; Functionality</a:t>
            </a:r>
            <a:endParaRPr lang="zh-CN" altLang="en-US" sz="4800" spc="600" dirty="0">
              <a:solidFill>
                <a:srgbClr val="E49140"/>
              </a:solidFill>
              <a:latin typeface="思源黑体 CN Medium" panose="020B0600000000000000" pitchFamily="34" charset="-122"/>
              <a:ea typeface="思源黑体 CN Medium" panose="020B0600000000000000" pitchFamily="34" charset="-122"/>
              <a:cs typeface="+mn-ea"/>
              <a:sym typeface="字魂59号-创粗黑" panose="00000500000000000000" pitchFamily="2" charset="-122"/>
            </a:endParaRPr>
          </a:p>
        </p:txBody>
      </p:sp>
      <p:grpSp>
        <p:nvGrpSpPr>
          <p:cNvPr id="4" name="组合 3">
            <a:extLst>
              <a:ext uri="{FF2B5EF4-FFF2-40B4-BE49-F238E27FC236}">
                <a16:creationId xmlns:a16="http://schemas.microsoft.com/office/drawing/2014/main" id="{E68C55C8-0BEF-498E-B166-DD1E58CB3EEA}"/>
              </a:ext>
            </a:extLst>
          </p:cNvPr>
          <p:cNvGrpSpPr/>
          <p:nvPr/>
        </p:nvGrpSpPr>
        <p:grpSpPr>
          <a:xfrm>
            <a:off x="3076664" y="5368500"/>
            <a:ext cx="1249680" cy="213360"/>
            <a:chOff x="929640" y="5638800"/>
            <a:chExt cx="1249680" cy="213360"/>
          </a:xfrm>
        </p:grpSpPr>
        <p:sp>
          <p:nvSpPr>
            <p:cNvPr id="3" name="椭圆 2">
              <a:extLst>
                <a:ext uri="{FF2B5EF4-FFF2-40B4-BE49-F238E27FC236}">
                  <a16:creationId xmlns:a16="http://schemas.microsoft.com/office/drawing/2014/main" id="{4011037E-1C59-4F57-B6F9-06CCB328088E}"/>
                </a:ext>
              </a:extLst>
            </p:cNvPr>
            <p:cNvSpPr/>
            <p:nvPr/>
          </p:nvSpPr>
          <p:spPr>
            <a:xfrm>
              <a:off x="92964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5" name="椭圆 54">
              <a:extLst>
                <a:ext uri="{FF2B5EF4-FFF2-40B4-BE49-F238E27FC236}">
                  <a16:creationId xmlns:a16="http://schemas.microsoft.com/office/drawing/2014/main" id="{D4943364-C55E-43AC-914B-3D57014E4C76}"/>
                </a:ext>
              </a:extLst>
            </p:cNvPr>
            <p:cNvSpPr/>
            <p:nvPr/>
          </p:nvSpPr>
          <p:spPr>
            <a:xfrm>
              <a:off x="144780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sp>
          <p:nvSpPr>
            <p:cNvPr id="56" name="椭圆 55">
              <a:extLst>
                <a:ext uri="{FF2B5EF4-FFF2-40B4-BE49-F238E27FC236}">
                  <a16:creationId xmlns:a16="http://schemas.microsoft.com/office/drawing/2014/main" id="{8866947B-A247-4CED-BB16-BAB90312DD36}"/>
                </a:ext>
              </a:extLst>
            </p:cNvPr>
            <p:cNvSpPr/>
            <p:nvPr/>
          </p:nvSpPr>
          <p:spPr>
            <a:xfrm>
              <a:off x="1965960" y="5638800"/>
              <a:ext cx="213360" cy="213360"/>
            </a:xfrm>
            <a:prstGeom prst="ellipse">
              <a:avLst/>
            </a:prstGeom>
            <a:solidFill>
              <a:srgbClr val="394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59号-创粗黑" panose="00000500000000000000" pitchFamily="2" charset="-122"/>
              </a:endParaRPr>
            </a:p>
          </p:txBody>
        </p:sp>
      </p:grpSp>
      <p:pic>
        <p:nvPicPr>
          <p:cNvPr id="12" name="图片 11">
            <a:extLst>
              <a:ext uri="{FF2B5EF4-FFF2-40B4-BE49-F238E27FC236}">
                <a16:creationId xmlns:a16="http://schemas.microsoft.com/office/drawing/2014/main" id="{882FDD6E-DFB9-4E68-86B8-3544D98CA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981865" y="202103"/>
            <a:ext cx="4515868" cy="3516585"/>
          </a:xfrm>
          <a:prstGeom prst="rect">
            <a:avLst/>
          </a:prstGeom>
        </p:spPr>
      </p:pic>
    </p:spTree>
    <p:extLst>
      <p:ext uri="{BB962C8B-B14F-4D97-AF65-F5344CB8AC3E}">
        <p14:creationId xmlns:p14="http://schemas.microsoft.com/office/powerpoint/2010/main" val="645695930"/>
      </p:ext>
    </p:extLst>
  </p:cSld>
  <p:clrMapOvr>
    <a:masterClrMapping/>
  </p:clrMapOvr>
  <mc:AlternateContent xmlns:mc="http://schemas.openxmlformats.org/markup-compatibility/2006" xmlns:p14="http://schemas.microsoft.com/office/powerpoint/2010/main">
    <mc:Choice Requires="p14">
      <p:transition spd="slow" p14:dur="1250" advClick="0" advTm="0">
        <p14:pan dir="u"/>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
</p:tagLst>
</file>

<file path=ppt/theme/theme1.xml><?xml version="1.0" encoding="utf-8"?>
<a:theme xmlns:a="http://schemas.openxmlformats.org/drawingml/2006/main" name="第一PPT，www.1ppt.com">
  <a:themeElements>
    <a:clrScheme name="自定义 618">
      <a:dk1>
        <a:srgbClr val="000000"/>
      </a:dk1>
      <a:lt1>
        <a:srgbClr val="FFFFFF"/>
      </a:lt1>
      <a:dk2>
        <a:srgbClr val="778495"/>
      </a:dk2>
      <a:lt2>
        <a:srgbClr val="F0F0F0"/>
      </a:lt2>
      <a:accent1>
        <a:srgbClr val="E49140"/>
      </a:accent1>
      <a:accent2>
        <a:srgbClr val="34A9B3"/>
      </a:accent2>
      <a:accent3>
        <a:srgbClr val="E49140"/>
      </a:accent3>
      <a:accent4>
        <a:srgbClr val="34A9B3"/>
      </a:accent4>
      <a:accent5>
        <a:srgbClr val="E49140"/>
      </a:accent5>
      <a:accent6>
        <a:srgbClr val="34A9B3"/>
      </a:accent6>
      <a:hlink>
        <a:srgbClr val="E49140"/>
      </a:hlink>
      <a:folHlink>
        <a:srgbClr val="34A9B3"/>
      </a:folHlink>
    </a:clrScheme>
    <a:fontScheme name="temp">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2727</TotalTime>
  <Words>618</Words>
  <Application>Microsoft Office PowerPoint</Application>
  <PresentationFormat>Widescreen</PresentationFormat>
  <Paragraphs>216</Paragraphs>
  <Slides>18</Slides>
  <Notes>18</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7</vt:i4>
      </vt:variant>
      <vt:variant>
        <vt:lpstr>Slide Titles</vt:lpstr>
      </vt:variant>
      <vt:variant>
        <vt:i4>18</vt:i4>
      </vt:variant>
    </vt:vector>
  </HeadingPairs>
  <TitlesOfParts>
    <vt:vector size="32" baseType="lpstr">
      <vt:lpstr>微软雅黑</vt:lpstr>
      <vt:lpstr>"Times New Roman"</vt:lpstr>
      <vt:lpstr>Arial</vt:lpstr>
      <vt:lpstr>Calibri</vt:lpstr>
      <vt:lpstr>思源黑体 CN Heavy</vt:lpstr>
      <vt:lpstr>思源黑体 CN Medium</vt:lpstr>
      <vt:lpstr>第一PPT，www.1ppt.com</vt:lpstr>
      <vt:lpstr>CorelDRAW</vt:lpstr>
      <vt:lpstr>Document</vt:lpstr>
      <vt:lpstr>Microsoft Excel Worksheet</vt:lpstr>
      <vt:lpstr>Microsoft Word Document</vt:lpstr>
      <vt:lpstr>Package</vt:lpstr>
      <vt:lpstr>Worksheet</vt:lpstr>
      <vt:lpstr>Microsoft 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c:title>
  <dc:creator>007</dc:creator>
  <cp:lastModifiedBy>Sachit Gupta</cp:lastModifiedBy>
  <cp:revision>231</cp:revision>
  <dcterms:created xsi:type="dcterms:W3CDTF">2019-03-12T14:06:10Z</dcterms:created>
  <dcterms:modified xsi:type="dcterms:W3CDTF">2023-07-09T10:37:55Z</dcterms:modified>
</cp:coreProperties>
</file>

<file path=docProps/thumbnail.jpeg>
</file>